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2" r:id="rId2"/>
    <p:sldId id="256" r:id="rId3"/>
    <p:sldId id="257" r:id="rId4"/>
    <p:sldId id="265" r:id="rId5"/>
    <p:sldId id="267" r:id="rId6"/>
    <p:sldId id="258" r:id="rId7"/>
    <p:sldId id="259" r:id="rId8"/>
    <p:sldId id="260" r:id="rId9"/>
    <p:sldId id="270" r:id="rId10"/>
    <p:sldId id="261" r:id="rId11"/>
    <p:sldId id="262" r:id="rId12"/>
    <p:sldId id="271" r:id="rId13"/>
    <p:sldId id="263" r:id="rId14"/>
    <p:sldId id="264" r:id="rId15"/>
    <p:sldId id="269" r:id="rId16"/>
    <p:sldId id="268"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AC738-BCC5-4133-9F2D-96B12A14E352}"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E0573-410C-4528-B2B5-8282DB169AA4}" type="slidenum">
              <a:rPr lang="en-US" smtClean="0"/>
              <a:t>‹#›</a:t>
            </a:fld>
            <a:endParaRPr lang="en-US"/>
          </a:p>
        </p:txBody>
      </p:sp>
    </p:spTree>
    <p:extLst>
      <p:ext uri="{BB962C8B-B14F-4D97-AF65-F5344CB8AC3E}">
        <p14:creationId xmlns:p14="http://schemas.microsoft.com/office/powerpoint/2010/main" val="15078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FB48-C05E-46EE-9D48-067D64ADF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B06B0-11A5-418C-8703-A7FDF2CE9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048D3-A11B-455C-906E-151859E33E3F}"/>
              </a:ext>
            </a:extLst>
          </p:cNvPr>
          <p:cNvSpPr>
            <a:spLocks noGrp="1"/>
          </p:cNvSpPr>
          <p:nvPr>
            <p:ph type="dt" sz="half" idx="10"/>
          </p:nvPr>
        </p:nvSpPr>
        <p:spPr/>
        <p:txBody>
          <a:bodyPr/>
          <a:lstStyle/>
          <a:p>
            <a:fld id="{165FA9EC-8A11-4C3F-8002-F14B5C551586}" type="datetime1">
              <a:rPr lang="en-US" smtClean="0"/>
              <a:t>1/25/2021</a:t>
            </a:fld>
            <a:endParaRPr lang="en-US"/>
          </a:p>
        </p:txBody>
      </p:sp>
      <p:sp>
        <p:nvSpPr>
          <p:cNvPr id="5" name="Footer Placeholder 4">
            <a:extLst>
              <a:ext uri="{FF2B5EF4-FFF2-40B4-BE49-F238E27FC236}">
                <a16:creationId xmlns:a16="http://schemas.microsoft.com/office/drawing/2014/main" id="{1C3B995B-841E-475E-9A01-8F48ED74DAAE}"/>
              </a:ext>
            </a:extLst>
          </p:cNvPr>
          <p:cNvSpPr>
            <a:spLocks noGrp="1"/>
          </p:cNvSpPr>
          <p:nvPr>
            <p:ph type="ftr" sz="quarter" idx="11"/>
          </p:nvPr>
        </p:nvSpPr>
        <p:spPr/>
        <p:txBody>
          <a:bodyPr/>
          <a:lstStyle/>
          <a:p>
            <a:r>
              <a:rPr lang="en-US"/>
              <a:t>Woodland Hills Property Owners Association</a:t>
            </a:r>
          </a:p>
        </p:txBody>
      </p:sp>
      <p:sp>
        <p:nvSpPr>
          <p:cNvPr id="6" name="Slide Number Placeholder 5">
            <a:extLst>
              <a:ext uri="{FF2B5EF4-FFF2-40B4-BE49-F238E27FC236}">
                <a16:creationId xmlns:a16="http://schemas.microsoft.com/office/drawing/2014/main" id="{6FF332EA-66EE-4D9A-9188-12C758F81708}"/>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18464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AE88-3B8A-49EE-A61C-143349E04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A34CE-51CE-4F03-BCED-297DB0FA4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7F333-F281-48B6-A53E-99D2AB4ED808}"/>
              </a:ext>
            </a:extLst>
          </p:cNvPr>
          <p:cNvSpPr>
            <a:spLocks noGrp="1"/>
          </p:cNvSpPr>
          <p:nvPr>
            <p:ph type="dt" sz="half" idx="10"/>
          </p:nvPr>
        </p:nvSpPr>
        <p:spPr/>
        <p:txBody>
          <a:bodyPr/>
          <a:lstStyle/>
          <a:p>
            <a:fld id="{C6D26799-C876-4E48-8AD5-98038DC4B431}" type="datetime1">
              <a:rPr lang="en-US" smtClean="0"/>
              <a:t>1/25/2021</a:t>
            </a:fld>
            <a:endParaRPr lang="en-US"/>
          </a:p>
        </p:txBody>
      </p:sp>
      <p:sp>
        <p:nvSpPr>
          <p:cNvPr id="5" name="Footer Placeholder 4">
            <a:extLst>
              <a:ext uri="{FF2B5EF4-FFF2-40B4-BE49-F238E27FC236}">
                <a16:creationId xmlns:a16="http://schemas.microsoft.com/office/drawing/2014/main" id="{BABB842A-CE97-4FBE-A90D-B3BA1B9B41DE}"/>
              </a:ext>
            </a:extLst>
          </p:cNvPr>
          <p:cNvSpPr>
            <a:spLocks noGrp="1"/>
          </p:cNvSpPr>
          <p:nvPr>
            <p:ph type="ftr" sz="quarter" idx="11"/>
          </p:nvPr>
        </p:nvSpPr>
        <p:spPr/>
        <p:txBody>
          <a:bodyPr/>
          <a:lstStyle/>
          <a:p>
            <a:r>
              <a:rPr lang="en-US"/>
              <a:t>Woodland Hills Property Owners Association</a:t>
            </a:r>
          </a:p>
        </p:txBody>
      </p:sp>
      <p:sp>
        <p:nvSpPr>
          <p:cNvPr id="6" name="Slide Number Placeholder 5">
            <a:extLst>
              <a:ext uri="{FF2B5EF4-FFF2-40B4-BE49-F238E27FC236}">
                <a16:creationId xmlns:a16="http://schemas.microsoft.com/office/drawing/2014/main" id="{FFB2E237-7FD6-429D-AA7F-9E54DB3EC67A}"/>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327337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14A2A-FCEE-4619-B0C5-9486AD9D35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8257A0-3654-4737-9D18-C68C6421FF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AC92C-E79D-4057-9856-24BA00D5B9A5}"/>
              </a:ext>
            </a:extLst>
          </p:cNvPr>
          <p:cNvSpPr>
            <a:spLocks noGrp="1"/>
          </p:cNvSpPr>
          <p:nvPr>
            <p:ph type="dt" sz="half" idx="10"/>
          </p:nvPr>
        </p:nvSpPr>
        <p:spPr/>
        <p:txBody>
          <a:bodyPr/>
          <a:lstStyle/>
          <a:p>
            <a:fld id="{97C786E5-0D53-465F-83F4-587294A9FA75}" type="datetime1">
              <a:rPr lang="en-US" smtClean="0"/>
              <a:t>1/25/2021</a:t>
            </a:fld>
            <a:endParaRPr lang="en-US"/>
          </a:p>
        </p:txBody>
      </p:sp>
      <p:sp>
        <p:nvSpPr>
          <p:cNvPr id="5" name="Footer Placeholder 4">
            <a:extLst>
              <a:ext uri="{FF2B5EF4-FFF2-40B4-BE49-F238E27FC236}">
                <a16:creationId xmlns:a16="http://schemas.microsoft.com/office/drawing/2014/main" id="{695048C1-D244-4862-861F-63D99A1B5EDD}"/>
              </a:ext>
            </a:extLst>
          </p:cNvPr>
          <p:cNvSpPr>
            <a:spLocks noGrp="1"/>
          </p:cNvSpPr>
          <p:nvPr>
            <p:ph type="ftr" sz="quarter" idx="11"/>
          </p:nvPr>
        </p:nvSpPr>
        <p:spPr/>
        <p:txBody>
          <a:bodyPr/>
          <a:lstStyle/>
          <a:p>
            <a:r>
              <a:rPr lang="en-US"/>
              <a:t>Woodland Hills Property Owners Association</a:t>
            </a:r>
          </a:p>
        </p:txBody>
      </p:sp>
      <p:sp>
        <p:nvSpPr>
          <p:cNvPr id="6" name="Slide Number Placeholder 5">
            <a:extLst>
              <a:ext uri="{FF2B5EF4-FFF2-40B4-BE49-F238E27FC236}">
                <a16:creationId xmlns:a16="http://schemas.microsoft.com/office/drawing/2014/main" id="{945DFBD9-027C-4290-AA88-C8C98139171A}"/>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172490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1E7E-2AC7-4EDD-B673-76CE19310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A7077-062E-4F6A-9CCE-B16852960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4E05A-A77B-4DD3-A960-23A8CC449AD7}"/>
              </a:ext>
            </a:extLst>
          </p:cNvPr>
          <p:cNvSpPr>
            <a:spLocks noGrp="1"/>
          </p:cNvSpPr>
          <p:nvPr>
            <p:ph type="dt" sz="half" idx="10"/>
          </p:nvPr>
        </p:nvSpPr>
        <p:spPr/>
        <p:txBody>
          <a:bodyPr/>
          <a:lstStyle/>
          <a:p>
            <a:fld id="{94F7CFFE-1E5E-40D0-A10D-76E287360914}" type="datetime1">
              <a:rPr lang="en-US" smtClean="0"/>
              <a:t>1/25/2021</a:t>
            </a:fld>
            <a:endParaRPr lang="en-US"/>
          </a:p>
        </p:txBody>
      </p:sp>
      <p:sp>
        <p:nvSpPr>
          <p:cNvPr id="5" name="Footer Placeholder 4">
            <a:extLst>
              <a:ext uri="{FF2B5EF4-FFF2-40B4-BE49-F238E27FC236}">
                <a16:creationId xmlns:a16="http://schemas.microsoft.com/office/drawing/2014/main" id="{26C1635B-E7B7-4F74-9F96-AE4F0C11306B}"/>
              </a:ext>
            </a:extLst>
          </p:cNvPr>
          <p:cNvSpPr>
            <a:spLocks noGrp="1"/>
          </p:cNvSpPr>
          <p:nvPr>
            <p:ph type="ftr" sz="quarter" idx="11"/>
          </p:nvPr>
        </p:nvSpPr>
        <p:spPr/>
        <p:txBody>
          <a:bodyPr/>
          <a:lstStyle/>
          <a:p>
            <a:r>
              <a:rPr lang="en-US"/>
              <a:t>Woodland Hills Property Owners Association</a:t>
            </a:r>
          </a:p>
        </p:txBody>
      </p:sp>
      <p:sp>
        <p:nvSpPr>
          <p:cNvPr id="6" name="Slide Number Placeholder 5">
            <a:extLst>
              <a:ext uri="{FF2B5EF4-FFF2-40B4-BE49-F238E27FC236}">
                <a16:creationId xmlns:a16="http://schemas.microsoft.com/office/drawing/2014/main" id="{95FE0592-BEF7-4D74-AADE-EB329C948E73}"/>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20539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D1CB-4B59-4234-B079-C104FB793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2E4115-0F74-48A3-9318-05D225966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2AD544-016E-4AF1-ADDA-CC5BCC082848}"/>
              </a:ext>
            </a:extLst>
          </p:cNvPr>
          <p:cNvSpPr>
            <a:spLocks noGrp="1"/>
          </p:cNvSpPr>
          <p:nvPr>
            <p:ph type="dt" sz="half" idx="10"/>
          </p:nvPr>
        </p:nvSpPr>
        <p:spPr/>
        <p:txBody>
          <a:bodyPr/>
          <a:lstStyle/>
          <a:p>
            <a:fld id="{1B2FAB3E-C5CE-4A22-BBB8-BF0AB186FC6F}" type="datetime1">
              <a:rPr lang="en-US" smtClean="0"/>
              <a:t>1/25/2021</a:t>
            </a:fld>
            <a:endParaRPr lang="en-US"/>
          </a:p>
        </p:txBody>
      </p:sp>
      <p:sp>
        <p:nvSpPr>
          <p:cNvPr id="5" name="Footer Placeholder 4">
            <a:extLst>
              <a:ext uri="{FF2B5EF4-FFF2-40B4-BE49-F238E27FC236}">
                <a16:creationId xmlns:a16="http://schemas.microsoft.com/office/drawing/2014/main" id="{1F906103-A616-4862-BACD-520871DD16B6}"/>
              </a:ext>
            </a:extLst>
          </p:cNvPr>
          <p:cNvSpPr>
            <a:spLocks noGrp="1"/>
          </p:cNvSpPr>
          <p:nvPr>
            <p:ph type="ftr" sz="quarter" idx="11"/>
          </p:nvPr>
        </p:nvSpPr>
        <p:spPr/>
        <p:txBody>
          <a:bodyPr/>
          <a:lstStyle/>
          <a:p>
            <a:r>
              <a:rPr lang="en-US"/>
              <a:t>Woodland Hills Property Owners Association</a:t>
            </a:r>
          </a:p>
        </p:txBody>
      </p:sp>
      <p:sp>
        <p:nvSpPr>
          <p:cNvPr id="6" name="Slide Number Placeholder 5">
            <a:extLst>
              <a:ext uri="{FF2B5EF4-FFF2-40B4-BE49-F238E27FC236}">
                <a16:creationId xmlns:a16="http://schemas.microsoft.com/office/drawing/2014/main" id="{F820CA0F-DB18-4B15-A951-67D028B7F37D}"/>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235374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10AB-E23B-409C-B6E1-315309C20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E798D-670E-4802-BE6E-391FF86644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3C05BD-1A4E-4F67-B376-C854F20A3F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FB63A-B8F0-46B8-BC15-4A069DF3A5EB}"/>
              </a:ext>
            </a:extLst>
          </p:cNvPr>
          <p:cNvSpPr>
            <a:spLocks noGrp="1"/>
          </p:cNvSpPr>
          <p:nvPr>
            <p:ph type="dt" sz="half" idx="10"/>
          </p:nvPr>
        </p:nvSpPr>
        <p:spPr/>
        <p:txBody>
          <a:bodyPr/>
          <a:lstStyle/>
          <a:p>
            <a:fld id="{45EA5EEB-D4D5-41EB-A303-53660C72D2ED}" type="datetime1">
              <a:rPr lang="en-US" smtClean="0"/>
              <a:t>1/25/2021</a:t>
            </a:fld>
            <a:endParaRPr lang="en-US"/>
          </a:p>
        </p:txBody>
      </p:sp>
      <p:sp>
        <p:nvSpPr>
          <p:cNvPr id="6" name="Footer Placeholder 5">
            <a:extLst>
              <a:ext uri="{FF2B5EF4-FFF2-40B4-BE49-F238E27FC236}">
                <a16:creationId xmlns:a16="http://schemas.microsoft.com/office/drawing/2014/main" id="{F1710B1E-8C98-4D05-A687-B525E1914732}"/>
              </a:ext>
            </a:extLst>
          </p:cNvPr>
          <p:cNvSpPr>
            <a:spLocks noGrp="1"/>
          </p:cNvSpPr>
          <p:nvPr>
            <p:ph type="ftr" sz="quarter" idx="11"/>
          </p:nvPr>
        </p:nvSpPr>
        <p:spPr/>
        <p:txBody>
          <a:bodyPr/>
          <a:lstStyle/>
          <a:p>
            <a:r>
              <a:rPr lang="en-US"/>
              <a:t>Woodland Hills Property Owners Association</a:t>
            </a:r>
          </a:p>
        </p:txBody>
      </p:sp>
      <p:sp>
        <p:nvSpPr>
          <p:cNvPr id="7" name="Slide Number Placeholder 6">
            <a:extLst>
              <a:ext uri="{FF2B5EF4-FFF2-40B4-BE49-F238E27FC236}">
                <a16:creationId xmlns:a16="http://schemas.microsoft.com/office/drawing/2014/main" id="{CC875D57-C729-48FD-B5C8-D951B4960A89}"/>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302309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B2D0-0C0C-4742-ADBB-A071A59FC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4120A2-041F-4017-97B6-D8BDDCE51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63A82-EA8F-4DA7-8D73-C99628589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718186-9C72-4698-A0AB-75DD6979E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D3205-7E62-4764-94E8-218383E0E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0FBC9A-008B-4C41-B64F-D0E82CD12D71}"/>
              </a:ext>
            </a:extLst>
          </p:cNvPr>
          <p:cNvSpPr>
            <a:spLocks noGrp="1"/>
          </p:cNvSpPr>
          <p:nvPr>
            <p:ph type="dt" sz="half" idx="10"/>
          </p:nvPr>
        </p:nvSpPr>
        <p:spPr/>
        <p:txBody>
          <a:bodyPr/>
          <a:lstStyle/>
          <a:p>
            <a:fld id="{A55FCF0F-3D04-47C6-B24D-83C643DE2E2D}" type="datetime1">
              <a:rPr lang="en-US" smtClean="0"/>
              <a:t>1/25/2021</a:t>
            </a:fld>
            <a:endParaRPr lang="en-US"/>
          </a:p>
        </p:txBody>
      </p:sp>
      <p:sp>
        <p:nvSpPr>
          <p:cNvPr id="8" name="Footer Placeholder 7">
            <a:extLst>
              <a:ext uri="{FF2B5EF4-FFF2-40B4-BE49-F238E27FC236}">
                <a16:creationId xmlns:a16="http://schemas.microsoft.com/office/drawing/2014/main" id="{CD75231D-DE7A-49A0-98AD-0C03B320B2E0}"/>
              </a:ext>
            </a:extLst>
          </p:cNvPr>
          <p:cNvSpPr>
            <a:spLocks noGrp="1"/>
          </p:cNvSpPr>
          <p:nvPr>
            <p:ph type="ftr" sz="quarter" idx="11"/>
          </p:nvPr>
        </p:nvSpPr>
        <p:spPr/>
        <p:txBody>
          <a:bodyPr/>
          <a:lstStyle/>
          <a:p>
            <a:r>
              <a:rPr lang="en-US"/>
              <a:t>Woodland Hills Property Owners Association</a:t>
            </a:r>
          </a:p>
        </p:txBody>
      </p:sp>
      <p:sp>
        <p:nvSpPr>
          <p:cNvPr id="9" name="Slide Number Placeholder 8">
            <a:extLst>
              <a:ext uri="{FF2B5EF4-FFF2-40B4-BE49-F238E27FC236}">
                <a16:creationId xmlns:a16="http://schemas.microsoft.com/office/drawing/2014/main" id="{CCDAB943-2313-4C03-8754-F6ED09C3DA70}"/>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159746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4CFE-2518-4C48-A5AF-0CCC0624E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9CFA0-ED79-4B81-9F30-63E9A98796B7}"/>
              </a:ext>
            </a:extLst>
          </p:cNvPr>
          <p:cNvSpPr>
            <a:spLocks noGrp="1"/>
          </p:cNvSpPr>
          <p:nvPr>
            <p:ph type="dt" sz="half" idx="10"/>
          </p:nvPr>
        </p:nvSpPr>
        <p:spPr/>
        <p:txBody>
          <a:bodyPr/>
          <a:lstStyle/>
          <a:p>
            <a:fld id="{58150299-E1C9-4671-8A94-3C45D31349CB}" type="datetime1">
              <a:rPr lang="en-US" smtClean="0"/>
              <a:t>1/25/2021</a:t>
            </a:fld>
            <a:endParaRPr lang="en-US"/>
          </a:p>
        </p:txBody>
      </p:sp>
      <p:sp>
        <p:nvSpPr>
          <p:cNvPr id="4" name="Footer Placeholder 3">
            <a:extLst>
              <a:ext uri="{FF2B5EF4-FFF2-40B4-BE49-F238E27FC236}">
                <a16:creationId xmlns:a16="http://schemas.microsoft.com/office/drawing/2014/main" id="{CCA3FB5E-CCFD-4395-8F31-BD6584CC19EE}"/>
              </a:ext>
            </a:extLst>
          </p:cNvPr>
          <p:cNvSpPr>
            <a:spLocks noGrp="1"/>
          </p:cNvSpPr>
          <p:nvPr>
            <p:ph type="ftr" sz="quarter" idx="11"/>
          </p:nvPr>
        </p:nvSpPr>
        <p:spPr/>
        <p:txBody>
          <a:bodyPr/>
          <a:lstStyle/>
          <a:p>
            <a:r>
              <a:rPr lang="en-US"/>
              <a:t>Woodland Hills Property Owners Association</a:t>
            </a:r>
          </a:p>
        </p:txBody>
      </p:sp>
      <p:sp>
        <p:nvSpPr>
          <p:cNvPr id="5" name="Slide Number Placeholder 4">
            <a:extLst>
              <a:ext uri="{FF2B5EF4-FFF2-40B4-BE49-F238E27FC236}">
                <a16:creationId xmlns:a16="http://schemas.microsoft.com/office/drawing/2014/main" id="{0DB00673-23E3-4D13-B896-2AAD8FF7658A}"/>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246005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B7A5B-4815-49AF-8905-66AF9D5499F0}"/>
              </a:ext>
            </a:extLst>
          </p:cNvPr>
          <p:cNvSpPr>
            <a:spLocks noGrp="1"/>
          </p:cNvSpPr>
          <p:nvPr>
            <p:ph type="dt" sz="half" idx="10"/>
          </p:nvPr>
        </p:nvSpPr>
        <p:spPr/>
        <p:txBody>
          <a:bodyPr/>
          <a:lstStyle/>
          <a:p>
            <a:fld id="{1836F204-A877-4E84-AB4E-C81DD0A3AEF1}" type="datetime1">
              <a:rPr lang="en-US" smtClean="0"/>
              <a:t>1/25/2021</a:t>
            </a:fld>
            <a:endParaRPr lang="en-US"/>
          </a:p>
        </p:txBody>
      </p:sp>
      <p:sp>
        <p:nvSpPr>
          <p:cNvPr id="3" name="Footer Placeholder 2">
            <a:extLst>
              <a:ext uri="{FF2B5EF4-FFF2-40B4-BE49-F238E27FC236}">
                <a16:creationId xmlns:a16="http://schemas.microsoft.com/office/drawing/2014/main" id="{060144A3-DD4A-46BB-A194-CB1BAA5F66E0}"/>
              </a:ext>
            </a:extLst>
          </p:cNvPr>
          <p:cNvSpPr>
            <a:spLocks noGrp="1"/>
          </p:cNvSpPr>
          <p:nvPr>
            <p:ph type="ftr" sz="quarter" idx="11"/>
          </p:nvPr>
        </p:nvSpPr>
        <p:spPr/>
        <p:txBody>
          <a:bodyPr/>
          <a:lstStyle/>
          <a:p>
            <a:r>
              <a:rPr lang="en-US"/>
              <a:t>Woodland Hills Property Owners Association</a:t>
            </a:r>
          </a:p>
        </p:txBody>
      </p:sp>
      <p:sp>
        <p:nvSpPr>
          <p:cNvPr id="4" name="Slide Number Placeholder 3">
            <a:extLst>
              <a:ext uri="{FF2B5EF4-FFF2-40B4-BE49-F238E27FC236}">
                <a16:creationId xmlns:a16="http://schemas.microsoft.com/office/drawing/2014/main" id="{6F674644-ABC0-40AC-AE00-B642CD56A612}"/>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393883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AA4E-9811-43A4-830C-117841F79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E62A5-A3FC-495F-B738-F082DA892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5BDA0-425E-45C4-BD90-F5E7B4CBB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40BC2-DA75-47A5-AD73-76D71CACA841}"/>
              </a:ext>
            </a:extLst>
          </p:cNvPr>
          <p:cNvSpPr>
            <a:spLocks noGrp="1"/>
          </p:cNvSpPr>
          <p:nvPr>
            <p:ph type="dt" sz="half" idx="10"/>
          </p:nvPr>
        </p:nvSpPr>
        <p:spPr/>
        <p:txBody>
          <a:bodyPr/>
          <a:lstStyle/>
          <a:p>
            <a:fld id="{D619D466-EAD4-4AEB-8BE5-907E54ADA2B3}" type="datetime1">
              <a:rPr lang="en-US" smtClean="0"/>
              <a:t>1/25/2021</a:t>
            </a:fld>
            <a:endParaRPr lang="en-US"/>
          </a:p>
        </p:txBody>
      </p:sp>
      <p:sp>
        <p:nvSpPr>
          <p:cNvPr id="6" name="Footer Placeholder 5">
            <a:extLst>
              <a:ext uri="{FF2B5EF4-FFF2-40B4-BE49-F238E27FC236}">
                <a16:creationId xmlns:a16="http://schemas.microsoft.com/office/drawing/2014/main" id="{DF4A8B63-93D2-49E9-B323-C0A28214326A}"/>
              </a:ext>
            </a:extLst>
          </p:cNvPr>
          <p:cNvSpPr>
            <a:spLocks noGrp="1"/>
          </p:cNvSpPr>
          <p:nvPr>
            <p:ph type="ftr" sz="quarter" idx="11"/>
          </p:nvPr>
        </p:nvSpPr>
        <p:spPr/>
        <p:txBody>
          <a:bodyPr/>
          <a:lstStyle/>
          <a:p>
            <a:r>
              <a:rPr lang="en-US"/>
              <a:t>Woodland Hills Property Owners Association</a:t>
            </a:r>
          </a:p>
        </p:txBody>
      </p:sp>
      <p:sp>
        <p:nvSpPr>
          <p:cNvPr id="7" name="Slide Number Placeholder 6">
            <a:extLst>
              <a:ext uri="{FF2B5EF4-FFF2-40B4-BE49-F238E27FC236}">
                <a16:creationId xmlns:a16="http://schemas.microsoft.com/office/drawing/2014/main" id="{2AC21585-73B4-4352-8886-2350AE0CA7F9}"/>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9195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E5AB-3320-4C5E-88F9-1F02AE01F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0EDEA-6AC3-4103-84E8-D601114FF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393E3-60F9-423B-B300-7C0463E0F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936CE-3588-4DB9-92E5-DCA20EE56855}"/>
              </a:ext>
            </a:extLst>
          </p:cNvPr>
          <p:cNvSpPr>
            <a:spLocks noGrp="1"/>
          </p:cNvSpPr>
          <p:nvPr>
            <p:ph type="dt" sz="half" idx="10"/>
          </p:nvPr>
        </p:nvSpPr>
        <p:spPr/>
        <p:txBody>
          <a:bodyPr/>
          <a:lstStyle/>
          <a:p>
            <a:fld id="{096EE786-6844-4F87-931E-922EA1BAB14D}" type="datetime1">
              <a:rPr lang="en-US" smtClean="0"/>
              <a:t>1/25/2021</a:t>
            </a:fld>
            <a:endParaRPr lang="en-US"/>
          </a:p>
        </p:txBody>
      </p:sp>
      <p:sp>
        <p:nvSpPr>
          <p:cNvPr id="6" name="Footer Placeholder 5">
            <a:extLst>
              <a:ext uri="{FF2B5EF4-FFF2-40B4-BE49-F238E27FC236}">
                <a16:creationId xmlns:a16="http://schemas.microsoft.com/office/drawing/2014/main" id="{B8A7F611-4D30-4876-83A7-DDBBF598795E}"/>
              </a:ext>
            </a:extLst>
          </p:cNvPr>
          <p:cNvSpPr>
            <a:spLocks noGrp="1"/>
          </p:cNvSpPr>
          <p:nvPr>
            <p:ph type="ftr" sz="quarter" idx="11"/>
          </p:nvPr>
        </p:nvSpPr>
        <p:spPr/>
        <p:txBody>
          <a:bodyPr/>
          <a:lstStyle/>
          <a:p>
            <a:r>
              <a:rPr lang="en-US"/>
              <a:t>Woodland Hills Property Owners Association</a:t>
            </a:r>
          </a:p>
        </p:txBody>
      </p:sp>
      <p:sp>
        <p:nvSpPr>
          <p:cNvPr id="7" name="Slide Number Placeholder 6">
            <a:extLst>
              <a:ext uri="{FF2B5EF4-FFF2-40B4-BE49-F238E27FC236}">
                <a16:creationId xmlns:a16="http://schemas.microsoft.com/office/drawing/2014/main" id="{3FDD281A-0F9E-4AB9-A4CA-14D61C55F2E5}"/>
              </a:ext>
            </a:extLst>
          </p:cNvPr>
          <p:cNvSpPr>
            <a:spLocks noGrp="1"/>
          </p:cNvSpPr>
          <p:nvPr>
            <p:ph type="sldNum" sz="quarter" idx="12"/>
          </p:nvPr>
        </p:nvSpPr>
        <p:spPr/>
        <p:txBody>
          <a:bodyPr/>
          <a:lstStyle/>
          <a:p>
            <a:fld id="{22020A4F-7796-46CD-AB0E-61387520053C}" type="slidenum">
              <a:rPr lang="en-US" smtClean="0"/>
              <a:t>‹#›</a:t>
            </a:fld>
            <a:endParaRPr lang="en-US"/>
          </a:p>
        </p:txBody>
      </p:sp>
    </p:spTree>
    <p:extLst>
      <p:ext uri="{BB962C8B-B14F-4D97-AF65-F5344CB8AC3E}">
        <p14:creationId xmlns:p14="http://schemas.microsoft.com/office/powerpoint/2010/main" val="173618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D333EF-8EF2-43F5-B8E7-7484AA519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ACB29A-81EE-42B3-B029-63EFD2BE2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2DDB6-42B1-40A1-BD0E-B8F8DA5A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94FA3-F07D-4875-9972-3ADFE140CA89}" type="datetime1">
              <a:rPr lang="en-US" smtClean="0"/>
              <a:t>1/25/2021</a:t>
            </a:fld>
            <a:endParaRPr lang="en-US"/>
          </a:p>
        </p:txBody>
      </p:sp>
      <p:sp>
        <p:nvSpPr>
          <p:cNvPr id="5" name="Footer Placeholder 4">
            <a:extLst>
              <a:ext uri="{FF2B5EF4-FFF2-40B4-BE49-F238E27FC236}">
                <a16:creationId xmlns:a16="http://schemas.microsoft.com/office/drawing/2014/main" id="{3775855F-90DE-4B6D-8FFD-268ED5E9D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Woodland Hills Property Owners Association</a:t>
            </a:r>
          </a:p>
        </p:txBody>
      </p:sp>
      <p:sp>
        <p:nvSpPr>
          <p:cNvPr id="6" name="Slide Number Placeholder 5">
            <a:extLst>
              <a:ext uri="{FF2B5EF4-FFF2-40B4-BE49-F238E27FC236}">
                <a16:creationId xmlns:a16="http://schemas.microsoft.com/office/drawing/2014/main" id="{B002C84B-034C-41CD-9ACE-E81792D66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20A4F-7796-46CD-AB0E-61387520053C}" type="slidenum">
              <a:rPr lang="en-US" smtClean="0"/>
              <a:t>‹#›</a:t>
            </a:fld>
            <a:endParaRPr lang="en-US"/>
          </a:p>
        </p:txBody>
      </p:sp>
    </p:spTree>
    <p:extLst>
      <p:ext uri="{BB962C8B-B14F-4D97-AF65-F5344CB8AC3E}">
        <p14:creationId xmlns:p14="http://schemas.microsoft.com/office/powerpoint/2010/main" val="234547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oodlandhillsnc.wixsite.com/welcom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FBB69F-704E-4F5E-9625-52A3F4998D66}"/>
              </a:ext>
            </a:extLst>
          </p:cNvPr>
          <p:cNvSpPr>
            <a:spLocks noGrp="1"/>
          </p:cNvSpPr>
          <p:nvPr>
            <p:ph type="title"/>
          </p:nvPr>
        </p:nvSpPr>
        <p:spPr>
          <a:xfrm>
            <a:off x="0" y="0"/>
            <a:ext cx="10515600" cy="1325563"/>
          </a:xfrm>
        </p:spPr>
        <p:txBody>
          <a:bodyPr/>
          <a:lstStyle/>
          <a:p>
            <a:r>
              <a:rPr lang="en-US" dirty="0" err="1">
                <a:solidFill>
                  <a:schemeClr val="bg1"/>
                </a:solidFill>
              </a:rPr>
              <a:t>Webex</a:t>
            </a:r>
            <a:r>
              <a:rPr lang="en-US" dirty="0">
                <a:solidFill>
                  <a:schemeClr val="bg1"/>
                </a:solidFill>
              </a:rPr>
              <a:t> General Instructions</a:t>
            </a:r>
          </a:p>
        </p:txBody>
      </p:sp>
      <p:pic>
        <p:nvPicPr>
          <p:cNvPr id="5" name="Content Placeholder 4" descr="A close up of a sign&#10;&#10;Description automatically generated">
            <a:extLst>
              <a:ext uri="{FF2B5EF4-FFF2-40B4-BE49-F238E27FC236}">
                <a16:creationId xmlns:a16="http://schemas.microsoft.com/office/drawing/2014/main" id="{AA441A03-C44B-421B-9F77-C808C67C3B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7" name="Footer Placeholder 6">
            <a:extLst>
              <a:ext uri="{FF2B5EF4-FFF2-40B4-BE49-F238E27FC236}">
                <a16:creationId xmlns:a16="http://schemas.microsoft.com/office/drawing/2014/main" id="{142DA912-9926-4FA3-B9F6-7400FC4ADFE2}"/>
              </a:ext>
            </a:extLst>
          </p:cNvPr>
          <p:cNvSpPr>
            <a:spLocks noGrp="1"/>
          </p:cNvSpPr>
          <p:nvPr>
            <p:ph type="ftr" sz="quarter" idx="11"/>
          </p:nvPr>
        </p:nvSpPr>
        <p:spPr/>
        <p:txBody>
          <a:bodyPr/>
          <a:lstStyle/>
          <a:p>
            <a:r>
              <a:rPr lang="en-US" dirty="0"/>
              <a:t>Woodland Hills Property Owners Association</a:t>
            </a:r>
          </a:p>
        </p:txBody>
      </p:sp>
      <p:sp>
        <p:nvSpPr>
          <p:cNvPr id="9" name="TextBox 8">
            <a:extLst>
              <a:ext uri="{FF2B5EF4-FFF2-40B4-BE49-F238E27FC236}">
                <a16:creationId xmlns:a16="http://schemas.microsoft.com/office/drawing/2014/main" id="{8A21E18B-6A76-46D3-A514-C6259552AF98}"/>
              </a:ext>
            </a:extLst>
          </p:cNvPr>
          <p:cNvSpPr txBox="1"/>
          <p:nvPr/>
        </p:nvSpPr>
        <p:spPr>
          <a:xfrm>
            <a:off x="538163" y="1414731"/>
            <a:ext cx="11288077" cy="4893647"/>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have trouble with your PC audio, please mute the audio on your computer and use the call-in numbers below.  If you have external PC speakers, you need to unplug them and use the internal PC speaker or headset.</a:t>
            </a:r>
          </a:p>
          <a:p>
            <a:endParaRPr lang="en-US" sz="2400" b="1" dirty="0">
              <a:solidFill>
                <a:schemeClr val="bg1"/>
              </a:solidFill>
              <a:latin typeface="Calibri" panose="020F0502020204030204" pitchFamily="34" charset="0"/>
              <a:cs typeface="Times New Roman" panose="02020603050405020304" pitchFamily="18" charset="0"/>
            </a:endParaRPr>
          </a:p>
          <a:p>
            <a:r>
              <a:rPr lang="en-US" sz="2400" b="1" dirty="0">
                <a:solidFill>
                  <a:schemeClr val="bg1"/>
                </a:solidFill>
                <a:latin typeface="Calibri" panose="020F0502020204030204" pitchFamily="34" charset="0"/>
                <a:cs typeface="Times New Roman" panose="02020603050405020304" pitchFamily="18" charset="0"/>
              </a:rPr>
              <a:t>Phone # 1-415-655-0001  access code: 126 767 4302 </a:t>
            </a:r>
          </a:p>
          <a:p>
            <a:endParaRPr lang="en-US" sz="2400" b="1" dirty="0">
              <a:solidFill>
                <a:schemeClr val="bg1"/>
              </a:solidFill>
              <a:latin typeface="Calibri" panose="020F0502020204030204" pitchFamily="34" charset="0"/>
              <a:cs typeface="Times New Roman" panose="02020603050405020304" pitchFamily="18" charset="0"/>
            </a:endParaRPr>
          </a:p>
          <a:p>
            <a:r>
              <a:rPr lang="en-US" sz="2400" b="1" dirty="0">
                <a:solidFill>
                  <a:schemeClr val="bg1"/>
                </a:solidFill>
                <a:latin typeface="Calibri" panose="020F0502020204030204" pitchFamily="34" charset="0"/>
                <a:cs typeface="Times New Roman" panose="02020603050405020304" pitchFamily="18" charset="0"/>
              </a:rPr>
              <a:t>When you join the meeting you will be on MUTE.  Find this icon and unmute yourself to speak but please MUTE yourself when you are done speaking for best  sound quality for everyone.</a:t>
            </a:r>
          </a:p>
          <a:p>
            <a:endParaRPr lang="en-US" sz="2400" b="1" dirty="0">
              <a:solidFill>
                <a:schemeClr val="bg1"/>
              </a:solidFill>
              <a:latin typeface="Calibri" panose="020F0502020204030204" pitchFamily="34" charset="0"/>
              <a:cs typeface="Times New Roman" panose="02020603050405020304" pitchFamily="18" charset="0"/>
            </a:endParaRPr>
          </a:p>
          <a:p>
            <a:endParaRPr lang="en-US" sz="2400" b="1" dirty="0">
              <a:solidFill>
                <a:schemeClr val="bg1"/>
              </a:solidFill>
              <a:latin typeface="Calibri" panose="020F0502020204030204" pitchFamily="34" charset="0"/>
              <a:cs typeface="Times New Roman" panose="02020603050405020304" pitchFamily="18" charset="0"/>
            </a:endParaRPr>
          </a:p>
          <a:p>
            <a:r>
              <a:rPr lang="en-US" sz="2400" b="1" dirty="0">
                <a:solidFill>
                  <a:schemeClr val="bg1"/>
                </a:solidFill>
                <a:latin typeface="Calibri" panose="020F0502020204030204" pitchFamily="34" charset="0"/>
                <a:cs typeface="Times New Roman" panose="02020603050405020304" pitchFamily="18" charset="0"/>
              </a:rPr>
              <a:t>There will be a survey in the chat box at the bottom right side of the screen, please take some time to look over and complete it.</a:t>
            </a:r>
            <a:endParaRPr lang="en-US" sz="2400" dirty="0">
              <a:solidFill>
                <a:schemeClr val="bg1"/>
              </a:solidFill>
            </a:endParaRPr>
          </a:p>
        </p:txBody>
      </p:sp>
      <p:pic>
        <p:nvPicPr>
          <p:cNvPr id="11" name="Picture 10">
            <a:extLst>
              <a:ext uri="{FF2B5EF4-FFF2-40B4-BE49-F238E27FC236}">
                <a16:creationId xmlns:a16="http://schemas.microsoft.com/office/drawing/2014/main" id="{8AAAF2DE-FAC8-488D-B324-A0F9A5754635}"/>
              </a:ext>
            </a:extLst>
          </p:cNvPr>
          <p:cNvPicPr>
            <a:picLocks noChangeAspect="1"/>
          </p:cNvPicPr>
          <p:nvPr/>
        </p:nvPicPr>
        <p:blipFill>
          <a:blip r:embed="rId3"/>
          <a:stretch>
            <a:fillRect/>
          </a:stretch>
        </p:blipFill>
        <p:spPr>
          <a:xfrm>
            <a:off x="9566517" y="4563111"/>
            <a:ext cx="949083" cy="617657"/>
          </a:xfrm>
          <a:prstGeom prst="rect">
            <a:avLst/>
          </a:prstGeom>
        </p:spPr>
      </p:pic>
    </p:spTree>
    <p:extLst>
      <p:ext uri="{BB962C8B-B14F-4D97-AF65-F5344CB8AC3E}">
        <p14:creationId xmlns:p14="http://schemas.microsoft.com/office/powerpoint/2010/main" val="27756564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0CB7-8ECC-442E-9963-27F08D4884AB}"/>
              </a:ext>
            </a:extLst>
          </p:cNvPr>
          <p:cNvSpPr>
            <a:spLocks noGrp="1"/>
          </p:cNvSpPr>
          <p:nvPr>
            <p:ph type="title"/>
          </p:nvPr>
        </p:nvSpPr>
        <p:spPr/>
        <p:txBody>
          <a:bodyPr/>
          <a:lstStyle/>
          <a:p>
            <a:r>
              <a:rPr lang="en-US" dirty="0"/>
              <a:t>Is this HOA Voluntary?</a:t>
            </a:r>
          </a:p>
        </p:txBody>
      </p:sp>
      <p:sp>
        <p:nvSpPr>
          <p:cNvPr id="8" name="Text Placeholder 7">
            <a:extLst>
              <a:ext uri="{FF2B5EF4-FFF2-40B4-BE49-F238E27FC236}">
                <a16:creationId xmlns:a16="http://schemas.microsoft.com/office/drawing/2014/main" id="{8854AF99-E4C9-4580-AF11-04CAB67A8C7C}"/>
              </a:ext>
            </a:extLst>
          </p:cNvPr>
          <p:cNvSpPr>
            <a:spLocks noGrp="1"/>
          </p:cNvSpPr>
          <p:nvPr>
            <p:ph type="body" idx="1"/>
          </p:nvPr>
        </p:nvSpPr>
        <p:spPr>
          <a:xfrm>
            <a:off x="270828" y="1681162"/>
            <a:ext cx="5157787" cy="657225"/>
          </a:xfrm>
        </p:spPr>
        <p:txBody>
          <a:bodyPr>
            <a:normAutofit/>
          </a:bodyPr>
          <a:lstStyle/>
          <a:p>
            <a:pPr algn="ctr"/>
            <a:r>
              <a:rPr lang="en-US" sz="3200" u="sng" dirty="0"/>
              <a:t>Nay’s</a:t>
            </a:r>
          </a:p>
        </p:txBody>
      </p:sp>
      <p:sp>
        <p:nvSpPr>
          <p:cNvPr id="9" name="Content Placeholder 8">
            <a:extLst>
              <a:ext uri="{FF2B5EF4-FFF2-40B4-BE49-F238E27FC236}">
                <a16:creationId xmlns:a16="http://schemas.microsoft.com/office/drawing/2014/main" id="{9F3C07EA-7328-4E61-9650-47429CCA41D7}"/>
              </a:ext>
            </a:extLst>
          </p:cNvPr>
          <p:cNvSpPr>
            <a:spLocks noGrp="1"/>
          </p:cNvSpPr>
          <p:nvPr>
            <p:ph sz="half" idx="2"/>
          </p:nvPr>
        </p:nvSpPr>
        <p:spPr>
          <a:xfrm>
            <a:off x="295275" y="2500629"/>
            <a:ext cx="5157787" cy="3684588"/>
          </a:xfrm>
          <a:ln>
            <a:solidFill>
              <a:schemeClr val="tx1"/>
            </a:solidFill>
          </a:ln>
        </p:spPr>
        <p:txBody>
          <a:bodyPr/>
          <a:lstStyle/>
          <a:p>
            <a:pPr>
              <a:buFont typeface="Wingdings" panose="05000000000000000000" pitchFamily="2" charset="2"/>
              <a:buChar char="§"/>
            </a:pPr>
            <a:r>
              <a:rPr lang="en-US" sz="2600" dirty="0"/>
              <a:t>Some CCR’s show “opt in,” others maybe mandatory</a:t>
            </a:r>
          </a:p>
          <a:p>
            <a:pPr>
              <a:buFont typeface="Wingdings" panose="05000000000000000000" pitchFamily="2" charset="2"/>
              <a:buChar char="§"/>
            </a:pPr>
            <a:endParaRPr lang="en-US" sz="2600" dirty="0"/>
          </a:p>
          <a:p>
            <a:pPr>
              <a:buFont typeface="Wingdings" panose="05000000000000000000" pitchFamily="2" charset="2"/>
              <a:buChar char="§"/>
            </a:pPr>
            <a:r>
              <a:rPr lang="en-US" sz="2600" dirty="0"/>
              <a:t>“I get no benefit from the dock”</a:t>
            </a:r>
          </a:p>
          <a:p>
            <a:pPr>
              <a:buFont typeface="Wingdings" panose="05000000000000000000" pitchFamily="2" charset="2"/>
              <a:buChar char="§"/>
            </a:pPr>
            <a:endParaRPr lang="en-US" sz="2600" dirty="0"/>
          </a:p>
          <a:p>
            <a:pPr>
              <a:buFont typeface="Wingdings" panose="05000000000000000000" pitchFamily="2" charset="2"/>
              <a:buChar char="§"/>
            </a:pPr>
            <a:r>
              <a:rPr lang="en-US" sz="2600" dirty="0"/>
              <a:t>“My realtor told me it was optional”</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0" name="Text Placeholder 9">
            <a:extLst>
              <a:ext uri="{FF2B5EF4-FFF2-40B4-BE49-F238E27FC236}">
                <a16:creationId xmlns:a16="http://schemas.microsoft.com/office/drawing/2014/main" id="{6C09EDEF-463F-4916-A2A1-8823D3F11087}"/>
              </a:ext>
            </a:extLst>
          </p:cNvPr>
          <p:cNvSpPr>
            <a:spLocks noGrp="1"/>
          </p:cNvSpPr>
          <p:nvPr>
            <p:ph type="body" sz="quarter" idx="3"/>
          </p:nvPr>
        </p:nvSpPr>
        <p:spPr>
          <a:xfrm>
            <a:off x="5497512" y="1681162"/>
            <a:ext cx="5854700" cy="657225"/>
          </a:xfrm>
        </p:spPr>
        <p:txBody>
          <a:bodyPr>
            <a:normAutofit/>
          </a:bodyPr>
          <a:lstStyle/>
          <a:p>
            <a:pPr algn="ctr"/>
            <a:r>
              <a:rPr lang="en-US" sz="3200" u="sng" dirty="0"/>
              <a:t>Yay’s</a:t>
            </a:r>
          </a:p>
        </p:txBody>
      </p:sp>
      <p:sp>
        <p:nvSpPr>
          <p:cNvPr id="11" name="Content Placeholder 10">
            <a:extLst>
              <a:ext uri="{FF2B5EF4-FFF2-40B4-BE49-F238E27FC236}">
                <a16:creationId xmlns:a16="http://schemas.microsoft.com/office/drawing/2014/main" id="{519C4C6E-5FD2-4DA9-B46E-740DFFECB090}"/>
              </a:ext>
            </a:extLst>
          </p:cNvPr>
          <p:cNvSpPr>
            <a:spLocks noGrp="1"/>
          </p:cNvSpPr>
          <p:nvPr>
            <p:ph sz="quarter" idx="4"/>
          </p:nvPr>
        </p:nvSpPr>
        <p:spPr>
          <a:xfrm>
            <a:off x="5684519" y="2494205"/>
            <a:ext cx="6019799" cy="3684588"/>
          </a:xfrm>
          <a:ln>
            <a:solidFill>
              <a:schemeClr val="tx1"/>
            </a:solidFill>
          </a:ln>
        </p:spPr>
        <p:txBody>
          <a:bodyPr>
            <a:normAutofit/>
          </a:bodyPr>
          <a:lstStyle/>
          <a:p>
            <a:pPr>
              <a:buFont typeface="Wingdings" panose="05000000000000000000" pitchFamily="2" charset="2"/>
              <a:buChar char="§"/>
            </a:pPr>
            <a:r>
              <a:rPr lang="en-US" sz="2600" dirty="0"/>
              <a:t>Some CCRs written before or after the $40,000 dock and ramp were installed?</a:t>
            </a:r>
          </a:p>
          <a:p>
            <a:pPr>
              <a:buFont typeface="Wingdings" panose="05000000000000000000" pitchFamily="2" charset="2"/>
              <a:buChar char="§"/>
            </a:pPr>
            <a:r>
              <a:rPr lang="en-US" sz="2600" dirty="0"/>
              <a:t>Does your home value benefit from the access to LKN? </a:t>
            </a:r>
            <a:r>
              <a:rPr lang="en-US" sz="2600" i="1" dirty="0">
                <a:solidFill>
                  <a:schemeClr val="accent1"/>
                </a:solidFill>
              </a:rPr>
              <a:t>See note from Lake Realty</a:t>
            </a:r>
          </a:p>
          <a:p>
            <a:pPr>
              <a:buFont typeface="Wingdings" panose="05000000000000000000" pitchFamily="2" charset="2"/>
              <a:buChar char="§"/>
            </a:pPr>
            <a:r>
              <a:rPr lang="en-US" sz="2600" dirty="0"/>
              <a:t>Realtors verbal marketing of your home has no bearing on the CCRs you signed at closing.</a:t>
            </a:r>
          </a:p>
        </p:txBody>
      </p:sp>
      <p:sp>
        <p:nvSpPr>
          <p:cNvPr id="4" name="Footer Placeholder 3">
            <a:extLst>
              <a:ext uri="{FF2B5EF4-FFF2-40B4-BE49-F238E27FC236}">
                <a16:creationId xmlns:a16="http://schemas.microsoft.com/office/drawing/2014/main" id="{65040B98-5918-47DE-87C1-3B1C17F7B803}"/>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C3C53A15-39FA-4CB9-BBC8-77BFB80EFFF3}"/>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Tree>
    <p:extLst>
      <p:ext uri="{BB962C8B-B14F-4D97-AF65-F5344CB8AC3E}">
        <p14:creationId xmlns:p14="http://schemas.microsoft.com/office/powerpoint/2010/main" val="265198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FF23-1487-4654-BEC8-85EEA0451911}"/>
              </a:ext>
            </a:extLst>
          </p:cNvPr>
          <p:cNvSpPr>
            <a:spLocks noGrp="1"/>
          </p:cNvSpPr>
          <p:nvPr>
            <p:ph type="title"/>
          </p:nvPr>
        </p:nvSpPr>
        <p:spPr/>
        <p:txBody>
          <a:bodyPr/>
          <a:lstStyle/>
          <a:p>
            <a:r>
              <a:rPr lang="en-US" dirty="0"/>
              <a:t>Are the annual dues voluntary?</a:t>
            </a:r>
          </a:p>
        </p:txBody>
      </p:sp>
      <p:sp>
        <p:nvSpPr>
          <p:cNvPr id="4" name="Content Placeholder 3">
            <a:extLst>
              <a:ext uri="{FF2B5EF4-FFF2-40B4-BE49-F238E27FC236}">
                <a16:creationId xmlns:a16="http://schemas.microsoft.com/office/drawing/2014/main" id="{980582A8-ABF6-4E39-8E7C-A6D0BA6864E7}"/>
              </a:ext>
            </a:extLst>
          </p:cNvPr>
          <p:cNvSpPr>
            <a:spLocks noGrp="1"/>
          </p:cNvSpPr>
          <p:nvPr>
            <p:ph sz="half" idx="2"/>
          </p:nvPr>
        </p:nvSpPr>
        <p:spPr>
          <a:xfrm>
            <a:off x="836612" y="1816342"/>
            <a:ext cx="10920412" cy="3225316"/>
          </a:xfrm>
        </p:spPr>
        <p:txBody>
          <a:bodyPr>
            <a:normAutofit/>
          </a:bodyPr>
          <a:lstStyle/>
          <a:p>
            <a:r>
              <a:rPr lang="en-US" dirty="0"/>
              <a:t>All property owners benefit from the Access Lot indirectly by overall increase in property value</a:t>
            </a:r>
          </a:p>
          <a:p>
            <a:r>
              <a:rPr lang="en-US" dirty="0"/>
              <a:t>All property owners benefit from a clean, well lit, well maintained Monument area by overall increased property value</a:t>
            </a:r>
          </a:p>
          <a:p>
            <a:r>
              <a:rPr lang="en-US" dirty="0"/>
              <a:t>All property owners benefit from the consistent architectural guidelines</a:t>
            </a:r>
          </a:p>
          <a:p>
            <a:r>
              <a:rPr lang="en-US" dirty="0"/>
              <a:t>All property owners are welcome to “be the change they want to see” by volunteering and participating in Association direction</a:t>
            </a:r>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219F0D3B-8BA8-4211-A8BF-6346D4CCA029}"/>
              </a:ext>
            </a:extLst>
          </p:cNvPr>
          <p:cNvSpPr>
            <a:spLocks noGrp="1"/>
          </p:cNvSpPr>
          <p:nvPr>
            <p:ph type="ftr" sz="quarter" idx="11"/>
          </p:nvPr>
        </p:nvSpPr>
        <p:spPr/>
        <p:txBody>
          <a:bodyPr/>
          <a:lstStyle/>
          <a:p>
            <a:r>
              <a:rPr lang="en-US"/>
              <a:t>Woodland Hills Property Owners Association</a:t>
            </a:r>
          </a:p>
        </p:txBody>
      </p:sp>
      <p:pic>
        <p:nvPicPr>
          <p:cNvPr id="8" name="Content Placeholder 4" descr="A close up of a sign&#10;&#10;Description automatically generated">
            <a:extLst>
              <a:ext uri="{FF2B5EF4-FFF2-40B4-BE49-F238E27FC236}">
                <a16:creationId xmlns:a16="http://schemas.microsoft.com/office/drawing/2014/main" id="{193CFF82-650C-43F1-A4B4-BEDB243959BE}"/>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Tree>
    <p:extLst>
      <p:ext uri="{BB962C8B-B14F-4D97-AF65-F5344CB8AC3E}">
        <p14:creationId xmlns:p14="http://schemas.microsoft.com/office/powerpoint/2010/main" val="10350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FF23-1487-4654-BEC8-85EEA0451911}"/>
              </a:ext>
            </a:extLst>
          </p:cNvPr>
          <p:cNvSpPr>
            <a:spLocks noGrp="1"/>
          </p:cNvSpPr>
          <p:nvPr>
            <p:ph type="title"/>
          </p:nvPr>
        </p:nvSpPr>
        <p:spPr/>
        <p:txBody>
          <a:bodyPr/>
          <a:lstStyle/>
          <a:p>
            <a:r>
              <a:rPr lang="en-US" dirty="0"/>
              <a:t>What is the value of Lake Access?</a:t>
            </a:r>
          </a:p>
        </p:txBody>
      </p:sp>
      <p:sp>
        <p:nvSpPr>
          <p:cNvPr id="4" name="Content Placeholder 3">
            <a:extLst>
              <a:ext uri="{FF2B5EF4-FFF2-40B4-BE49-F238E27FC236}">
                <a16:creationId xmlns:a16="http://schemas.microsoft.com/office/drawing/2014/main" id="{980582A8-ABF6-4E39-8E7C-A6D0BA6864E7}"/>
              </a:ext>
            </a:extLst>
          </p:cNvPr>
          <p:cNvSpPr>
            <a:spLocks noGrp="1"/>
          </p:cNvSpPr>
          <p:nvPr>
            <p:ph sz="half" idx="2"/>
          </p:nvPr>
        </p:nvSpPr>
        <p:spPr>
          <a:xfrm>
            <a:off x="836612" y="1816342"/>
            <a:ext cx="10920412" cy="4401578"/>
          </a:xfrm>
        </p:spPr>
        <p:txBody>
          <a:bodyPr>
            <a:normAutofit/>
          </a:bodyPr>
          <a:lstStyle/>
          <a:p>
            <a:pPr marL="0" indent="0">
              <a:buNone/>
            </a:pPr>
            <a:r>
              <a:rPr lang="en-US" dirty="0"/>
              <a:t>According to Don Jennings, Lake Realty</a:t>
            </a:r>
          </a:p>
          <a:p>
            <a:pPr marL="0" indent="0">
              <a:buNone/>
            </a:pPr>
            <a:endParaRPr lang="en-US" dirty="0"/>
          </a:p>
          <a:p>
            <a:pPr marL="0" indent="0">
              <a:buNone/>
            </a:pPr>
            <a:r>
              <a:rPr lang="en-US" i="1" dirty="0">
                <a:solidFill>
                  <a:srgbClr val="0070C0"/>
                </a:solidFill>
              </a:rPr>
              <a:t>“Certainly, lake access adds to the value of every home in the community,  somewhere in the neighborhood of 1-3% is probably a reasonable number.  The other important thing to consider, in the search engine of Carolina MLS, lake access is often a key criteria in folks looking to purchase.  This became abundantly clear when 90% of the public access ramps were closed this past spring and summer due to COVID.  Having that access is a very important marketing tool for all properties in the community.”</a:t>
            </a:r>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219F0D3B-8BA8-4211-A8BF-6346D4CCA029}"/>
              </a:ext>
            </a:extLst>
          </p:cNvPr>
          <p:cNvSpPr>
            <a:spLocks noGrp="1"/>
          </p:cNvSpPr>
          <p:nvPr>
            <p:ph type="ftr" sz="quarter" idx="11"/>
          </p:nvPr>
        </p:nvSpPr>
        <p:spPr/>
        <p:txBody>
          <a:bodyPr/>
          <a:lstStyle/>
          <a:p>
            <a:r>
              <a:rPr lang="en-US"/>
              <a:t>Woodland Hills Property Owners Association</a:t>
            </a:r>
          </a:p>
        </p:txBody>
      </p:sp>
      <p:pic>
        <p:nvPicPr>
          <p:cNvPr id="8" name="Content Placeholder 4" descr="A close up of a sign&#10;&#10;Description automatically generated">
            <a:extLst>
              <a:ext uri="{FF2B5EF4-FFF2-40B4-BE49-F238E27FC236}">
                <a16:creationId xmlns:a16="http://schemas.microsoft.com/office/drawing/2014/main" id="{193CFF82-650C-43F1-A4B4-BEDB243959BE}"/>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Tree>
    <p:extLst>
      <p:ext uri="{BB962C8B-B14F-4D97-AF65-F5344CB8AC3E}">
        <p14:creationId xmlns:p14="http://schemas.microsoft.com/office/powerpoint/2010/main" val="232121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C79438-1E87-4658-A388-8D2ED3895492}"/>
              </a:ext>
            </a:extLst>
          </p:cNvPr>
          <p:cNvSpPr>
            <a:spLocks noGrp="1"/>
          </p:cNvSpPr>
          <p:nvPr>
            <p:ph type="title"/>
          </p:nvPr>
        </p:nvSpPr>
        <p:spPr>
          <a:xfrm>
            <a:off x="838200" y="0"/>
            <a:ext cx="10515600" cy="1549668"/>
          </a:xfrm>
        </p:spPr>
        <p:txBody>
          <a:bodyPr>
            <a:normAutofit/>
          </a:bodyPr>
          <a:lstStyle/>
          <a:p>
            <a:r>
              <a:rPr lang="en-US" dirty="0"/>
              <a:t>2021 Events</a:t>
            </a:r>
          </a:p>
        </p:txBody>
      </p:sp>
      <p:sp>
        <p:nvSpPr>
          <p:cNvPr id="9" name="Content Placeholder 8">
            <a:extLst>
              <a:ext uri="{FF2B5EF4-FFF2-40B4-BE49-F238E27FC236}">
                <a16:creationId xmlns:a16="http://schemas.microsoft.com/office/drawing/2014/main" id="{2E6371ED-A8CD-4E35-82ED-BB17A9DC2858}"/>
              </a:ext>
            </a:extLst>
          </p:cNvPr>
          <p:cNvSpPr>
            <a:spLocks noGrp="1"/>
          </p:cNvSpPr>
          <p:nvPr>
            <p:ph idx="1"/>
          </p:nvPr>
        </p:nvSpPr>
        <p:spPr>
          <a:xfrm>
            <a:off x="685800" y="1123842"/>
            <a:ext cx="10515600" cy="5032375"/>
          </a:xfrm>
        </p:spPr>
        <p:txBody>
          <a:bodyPr>
            <a:normAutofit fontScale="92500" lnSpcReduction="10000"/>
          </a:bodyPr>
          <a:lstStyle/>
          <a:p>
            <a:pPr marL="0" indent="0">
              <a:buNone/>
            </a:pPr>
            <a:r>
              <a:rPr lang="en-US" sz="2600" u="sng" dirty="0"/>
              <a:t>March 13, 2021-9:30a-11a- Access lot clean-up, Monument Clean-up</a:t>
            </a:r>
          </a:p>
          <a:p>
            <a:r>
              <a:rPr lang="en-US" sz="2600" dirty="0"/>
              <a:t>Bring your leaf blowers, pruning shears, hedge trimmers and pitch in to help clean up the access lot and monument area</a:t>
            </a:r>
          </a:p>
          <a:p>
            <a:r>
              <a:rPr lang="en-US" sz="2600" dirty="0"/>
              <a:t>Rain date March 20</a:t>
            </a:r>
            <a:r>
              <a:rPr lang="en-US" sz="2600" baseline="30000" dirty="0"/>
              <a:t>th</a:t>
            </a:r>
            <a:r>
              <a:rPr lang="en-US" sz="2600" dirty="0"/>
              <a:t> </a:t>
            </a:r>
          </a:p>
          <a:p>
            <a:pPr marL="0" indent="0">
              <a:buNone/>
            </a:pPr>
            <a:endParaRPr lang="en-US" sz="2600" dirty="0"/>
          </a:p>
          <a:p>
            <a:pPr marL="0" indent="0">
              <a:buNone/>
            </a:pPr>
            <a:r>
              <a:rPr lang="en-US" sz="2600" u="sng" dirty="0"/>
              <a:t>March 13, 2021- 9:30a-11a-Access lot gate key swap</a:t>
            </a:r>
          </a:p>
          <a:p>
            <a:r>
              <a:rPr lang="en-US" sz="2600" dirty="0"/>
              <a:t>Gate lock will be changed on this date</a:t>
            </a:r>
          </a:p>
          <a:p>
            <a:r>
              <a:rPr lang="en-US" sz="2600" dirty="0"/>
              <a:t>Surrender old key at this event</a:t>
            </a:r>
          </a:p>
          <a:p>
            <a:r>
              <a:rPr lang="en-US" sz="2600" dirty="0"/>
              <a:t>Rain date March 20</a:t>
            </a:r>
            <a:r>
              <a:rPr lang="en-US" sz="2600" baseline="30000" dirty="0"/>
              <a:t>th</a:t>
            </a:r>
            <a:r>
              <a:rPr lang="en-US" sz="2600" dirty="0"/>
              <a:t> </a:t>
            </a:r>
          </a:p>
          <a:p>
            <a:endParaRPr lang="en-US" sz="2600" dirty="0"/>
          </a:p>
          <a:p>
            <a:pPr marL="0" indent="0">
              <a:buNone/>
            </a:pPr>
            <a:r>
              <a:rPr lang="en-US" sz="2600" u="sng" dirty="0"/>
              <a:t>August 28, 2021- Community Garage Sale</a:t>
            </a:r>
          </a:p>
          <a:p>
            <a:r>
              <a:rPr lang="en-US" sz="2600" dirty="0"/>
              <a:t>Details to follow (check the website)</a:t>
            </a:r>
          </a:p>
        </p:txBody>
      </p:sp>
      <p:sp>
        <p:nvSpPr>
          <p:cNvPr id="7" name="Footer Placeholder 6">
            <a:extLst>
              <a:ext uri="{FF2B5EF4-FFF2-40B4-BE49-F238E27FC236}">
                <a16:creationId xmlns:a16="http://schemas.microsoft.com/office/drawing/2014/main" id="{7BDB7B84-453D-404A-BF7F-8995804D5C9D}"/>
              </a:ext>
            </a:extLst>
          </p:cNvPr>
          <p:cNvSpPr>
            <a:spLocks noGrp="1"/>
          </p:cNvSpPr>
          <p:nvPr>
            <p:ph type="ftr" sz="quarter" idx="11"/>
          </p:nvPr>
        </p:nvSpPr>
        <p:spPr/>
        <p:txBody>
          <a:bodyPr/>
          <a:lstStyle/>
          <a:p>
            <a:r>
              <a:rPr lang="en-US"/>
              <a:t>Woodland Hills Property Owners Association</a:t>
            </a:r>
          </a:p>
        </p:txBody>
      </p:sp>
      <p:pic>
        <p:nvPicPr>
          <p:cNvPr id="10" name="Content Placeholder 4" descr="A close up of a sign&#10;&#10;Description automatically generated">
            <a:extLst>
              <a:ext uri="{FF2B5EF4-FFF2-40B4-BE49-F238E27FC236}">
                <a16:creationId xmlns:a16="http://schemas.microsoft.com/office/drawing/2014/main" id="{4DD6E7FC-9863-499B-A1D4-00E104BA170A}"/>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Tree>
    <p:extLst>
      <p:ext uri="{BB962C8B-B14F-4D97-AF65-F5344CB8AC3E}">
        <p14:creationId xmlns:p14="http://schemas.microsoft.com/office/powerpoint/2010/main" val="79945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D570-BBF2-4889-A8A1-6D2ED05646E6}"/>
              </a:ext>
            </a:extLst>
          </p:cNvPr>
          <p:cNvSpPr>
            <a:spLocks noGrp="1"/>
          </p:cNvSpPr>
          <p:nvPr>
            <p:ph type="title"/>
          </p:nvPr>
        </p:nvSpPr>
        <p:spPr/>
        <p:txBody>
          <a:bodyPr/>
          <a:lstStyle/>
          <a:p>
            <a:r>
              <a:rPr lang="en-US" dirty="0"/>
              <a:t>2021 Call for volunteers</a:t>
            </a:r>
          </a:p>
        </p:txBody>
      </p:sp>
      <p:sp>
        <p:nvSpPr>
          <p:cNvPr id="3" name="Content Placeholder 2">
            <a:extLst>
              <a:ext uri="{FF2B5EF4-FFF2-40B4-BE49-F238E27FC236}">
                <a16:creationId xmlns:a16="http://schemas.microsoft.com/office/drawing/2014/main" id="{73704815-3EA6-4F01-B6F1-5B51EC65D65C}"/>
              </a:ext>
            </a:extLst>
          </p:cNvPr>
          <p:cNvSpPr>
            <a:spLocks noGrp="1"/>
          </p:cNvSpPr>
          <p:nvPr>
            <p:ph idx="1"/>
          </p:nvPr>
        </p:nvSpPr>
        <p:spPr>
          <a:xfrm>
            <a:off x="838200" y="1457325"/>
            <a:ext cx="10896600" cy="2352676"/>
          </a:xfrm>
        </p:spPr>
        <p:txBody>
          <a:bodyPr>
            <a:normAutofit/>
          </a:bodyPr>
          <a:lstStyle/>
          <a:p>
            <a:pPr marL="0" indent="0">
              <a:buNone/>
            </a:pPr>
            <a:r>
              <a:rPr lang="en-US" sz="2600" u="sng" dirty="0"/>
              <a:t>At-Large Board members</a:t>
            </a:r>
          </a:p>
          <a:p>
            <a:r>
              <a:rPr lang="en-US" sz="2600" dirty="0"/>
              <a:t>~ 5-7 </a:t>
            </a:r>
            <a:r>
              <a:rPr lang="en-US" sz="2600" dirty="0" err="1"/>
              <a:t>hrs</a:t>
            </a:r>
            <a:r>
              <a:rPr lang="en-US" sz="2600" dirty="0"/>
              <a:t> a year commitment</a:t>
            </a:r>
          </a:p>
          <a:p>
            <a:r>
              <a:rPr lang="en-US" sz="2600" dirty="0"/>
              <a:t>2-3 meetings/year</a:t>
            </a:r>
          </a:p>
          <a:p>
            <a:r>
              <a:rPr lang="en-US" sz="2600" dirty="0"/>
              <a:t>Review community business, architecture requests, budget and executive board oversight, committee leadership, </a:t>
            </a:r>
            <a:r>
              <a:rPr lang="en-US" sz="2600" dirty="0" err="1"/>
              <a:t>etc</a:t>
            </a:r>
            <a:r>
              <a:rPr lang="en-US" sz="2600" dirty="0"/>
              <a:t>…</a:t>
            </a:r>
          </a:p>
          <a:p>
            <a:pPr marL="0" indent="0">
              <a:buNone/>
            </a:pPr>
            <a:endParaRPr lang="en-US" sz="2600" dirty="0"/>
          </a:p>
          <a:p>
            <a:endParaRPr lang="en-US" sz="2600" dirty="0"/>
          </a:p>
        </p:txBody>
      </p:sp>
      <p:sp>
        <p:nvSpPr>
          <p:cNvPr id="4" name="Footer Placeholder 3">
            <a:extLst>
              <a:ext uri="{FF2B5EF4-FFF2-40B4-BE49-F238E27FC236}">
                <a16:creationId xmlns:a16="http://schemas.microsoft.com/office/drawing/2014/main" id="{8B3CA055-76B2-4D3F-B6D0-87D33233C481}"/>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5DC90891-33DF-49E6-B3AC-3CB70355EB24}"/>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6" name="Content Placeholder 2">
            <a:extLst>
              <a:ext uri="{FF2B5EF4-FFF2-40B4-BE49-F238E27FC236}">
                <a16:creationId xmlns:a16="http://schemas.microsoft.com/office/drawing/2014/main" id="{87C112B7-2B59-49D8-A485-38BED9EB7547}"/>
              </a:ext>
            </a:extLst>
          </p:cNvPr>
          <p:cNvSpPr txBox="1">
            <a:spLocks/>
          </p:cNvSpPr>
          <p:nvPr/>
        </p:nvSpPr>
        <p:spPr>
          <a:xfrm>
            <a:off x="838200" y="4140199"/>
            <a:ext cx="4476750" cy="23526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u="sng" dirty="0"/>
              <a:t>Current At-Large Members</a:t>
            </a:r>
          </a:p>
          <a:p>
            <a:pPr marL="0" indent="0">
              <a:buFont typeface="Arial" panose="020B0604020202020204" pitchFamily="34" charset="0"/>
              <a:buNone/>
            </a:pPr>
            <a:r>
              <a:rPr lang="en-US" sz="2600" dirty="0"/>
              <a:t>Tyler Roach, Canvasback</a:t>
            </a:r>
          </a:p>
          <a:p>
            <a:pPr marL="0" indent="0">
              <a:buFont typeface="Arial" panose="020B0604020202020204" pitchFamily="34" charset="0"/>
              <a:buNone/>
            </a:pPr>
            <a:r>
              <a:rPr lang="en-US" sz="2600" dirty="0"/>
              <a:t>Todd Carey, Canvasback</a:t>
            </a:r>
          </a:p>
          <a:p>
            <a:pPr marL="0" indent="0">
              <a:buFont typeface="Arial" panose="020B0604020202020204" pitchFamily="34" charset="0"/>
              <a:buNone/>
            </a:pPr>
            <a:r>
              <a:rPr lang="en-US" sz="2600" dirty="0"/>
              <a:t>Amber </a:t>
            </a:r>
            <a:r>
              <a:rPr lang="en-US" sz="2600" dirty="0" err="1"/>
              <a:t>Silverthorn</a:t>
            </a:r>
            <a:r>
              <a:rPr lang="en-US" sz="2600" dirty="0"/>
              <a:t>, Canvasback</a:t>
            </a:r>
          </a:p>
          <a:p>
            <a:pPr marL="0" indent="0">
              <a:buFont typeface="Arial" panose="020B0604020202020204" pitchFamily="34" charset="0"/>
              <a:buNone/>
            </a:pPr>
            <a:r>
              <a:rPr lang="en-US" sz="2600" dirty="0"/>
              <a:t>Greg Beck, Broadbill</a:t>
            </a:r>
          </a:p>
          <a:p>
            <a:endParaRPr lang="en-US" sz="2600" dirty="0"/>
          </a:p>
        </p:txBody>
      </p:sp>
      <p:sp>
        <p:nvSpPr>
          <p:cNvPr id="7" name="Content Placeholder 2">
            <a:extLst>
              <a:ext uri="{FF2B5EF4-FFF2-40B4-BE49-F238E27FC236}">
                <a16:creationId xmlns:a16="http://schemas.microsoft.com/office/drawing/2014/main" id="{A8618410-E5B1-4E2E-8AC0-A629324123EF}"/>
              </a:ext>
            </a:extLst>
          </p:cNvPr>
          <p:cNvSpPr txBox="1">
            <a:spLocks/>
          </p:cNvSpPr>
          <p:nvPr/>
        </p:nvSpPr>
        <p:spPr>
          <a:xfrm>
            <a:off x="7067550" y="4003674"/>
            <a:ext cx="2895600" cy="2352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600" u="sng" dirty="0"/>
          </a:p>
          <a:p>
            <a:pPr marL="0" indent="0">
              <a:buFont typeface="Arial" panose="020B0604020202020204" pitchFamily="34" charset="0"/>
              <a:buNone/>
            </a:pPr>
            <a:r>
              <a:rPr lang="en-US" sz="2600" dirty="0"/>
              <a:t>Open, TBD</a:t>
            </a:r>
          </a:p>
          <a:p>
            <a:pPr marL="0" indent="0">
              <a:buFont typeface="Arial" panose="020B0604020202020204" pitchFamily="34" charset="0"/>
              <a:buNone/>
            </a:pPr>
            <a:r>
              <a:rPr lang="en-US" sz="2600" dirty="0"/>
              <a:t>Open, TBD</a:t>
            </a:r>
          </a:p>
          <a:p>
            <a:endParaRPr lang="en-US" sz="2600" dirty="0"/>
          </a:p>
        </p:txBody>
      </p:sp>
    </p:spTree>
    <p:extLst>
      <p:ext uri="{BB962C8B-B14F-4D97-AF65-F5344CB8AC3E}">
        <p14:creationId xmlns:p14="http://schemas.microsoft.com/office/powerpoint/2010/main" val="153848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D570-BBF2-4889-A8A1-6D2ED05646E6}"/>
              </a:ext>
            </a:extLst>
          </p:cNvPr>
          <p:cNvSpPr>
            <a:spLocks noGrp="1"/>
          </p:cNvSpPr>
          <p:nvPr>
            <p:ph type="title"/>
          </p:nvPr>
        </p:nvSpPr>
        <p:spPr/>
        <p:txBody>
          <a:bodyPr/>
          <a:lstStyle/>
          <a:p>
            <a:r>
              <a:rPr lang="en-US" dirty="0"/>
              <a:t>2021 Call for volunteers</a:t>
            </a:r>
          </a:p>
        </p:txBody>
      </p:sp>
      <p:sp>
        <p:nvSpPr>
          <p:cNvPr id="3" name="Content Placeholder 2">
            <a:extLst>
              <a:ext uri="{FF2B5EF4-FFF2-40B4-BE49-F238E27FC236}">
                <a16:creationId xmlns:a16="http://schemas.microsoft.com/office/drawing/2014/main" id="{73704815-3EA6-4F01-B6F1-5B51EC65D65C}"/>
              </a:ext>
            </a:extLst>
          </p:cNvPr>
          <p:cNvSpPr>
            <a:spLocks noGrp="1"/>
          </p:cNvSpPr>
          <p:nvPr>
            <p:ph idx="1"/>
          </p:nvPr>
        </p:nvSpPr>
        <p:spPr>
          <a:xfrm>
            <a:off x="838200" y="1457325"/>
            <a:ext cx="10896600" cy="2352676"/>
          </a:xfrm>
        </p:spPr>
        <p:txBody>
          <a:bodyPr>
            <a:normAutofit/>
          </a:bodyPr>
          <a:lstStyle/>
          <a:p>
            <a:pPr marL="0" indent="0">
              <a:buNone/>
            </a:pPr>
            <a:r>
              <a:rPr lang="en-US" sz="2600" u="sng" dirty="0"/>
              <a:t>Executive Board members</a:t>
            </a:r>
          </a:p>
          <a:p>
            <a:r>
              <a:rPr lang="en-US" sz="2600" dirty="0"/>
              <a:t>~ 10-12 </a:t>
            </a:r>
            <a:r>
              <a:rPr lang="en-US" sz="2600" dirty="0" err="1"/>
              <a:t>hrs</a:t>
            </a:r>
            <a:r>
              <a:rPr lang="en-US" sz="2600" dirty="0"/>
              <a:t> a year commitment</a:t>
            </a:r>
          </a:p>
          <a:p>
            <a:r>
              <a:rPr lang="en-US" sz="2600" dirty="0"/>
              <a:t>3-4 meetings/year (mostly phone/</a:t>
            </a:r>
            <a:r>
              <a:rPr lang="en-US" sz="2600" dirty="0" err="1"/>
              <a:t>webex</a:t>
            </a:r>
            <a:r>
              <a:rPr lang="en-US" sz="2600" dirty="0"/>
              <a:t>)</a:t>
            </a:r>
          </a:p>
          <a:p>
            <a:r>
              <a:rPr lang="en-US" sz="2600" dirty="0"/>
              <a:t>Communications and business of the community with Realtors, Title Agents, Banks, County, Utilities, Vendors, Property Owners, </a:t>
            </a:r>
            <a:r>
              <a:rPr lang="en-US" sz="2600" dirty="0" err="1"/>
              <a:t>etc</a:t>
            </a:r>
            <a:r>
              <a:rPr lang="en-US" sz="2600" dirty="0"/>
              <a:t>….</a:t>
            </a:r>
          </a:p>
          <a:p>
            <a:pPr marL="0" indent="0">
              <a:buNone/>
            </a:pPr>
            <a:endParaRPr lang="en-US" sz="2600" dirty="0"/>
          </a:p>
          <a:p>
            <a:endParaRPr lang="en-US" sz="2600" dirty="0"/>
          </a:p>
        </p:txBody>
      </p:sp>
      <p:sp>
        <p:nvSpPr>
          <p:cNvPr id="4" name="Footer Placeholder 3">
            <a:extLst>
              <a:ext uri="{FF2B5EF4-FFF2-40B4-BE49-F238E27FC236}">
                <a16:creationId xmlns:a16="http://schemas.microsoft.com/office/drawing/2014/main" id="{8B3CA055-76B2-4D3F-B6D0-87D33233C481}"/>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5DC90891-33DF-49E6-B3AC-3CB70355EB24}"/>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6" name="Content Placeholder 2">
            <a:extLst>
              <a:ext uri="{FF2B5EF4-FFF2-40B4-BE49-F238E27FC236}">
                <a16:creationId xmlns:a16="http://schemas.microsoft.com/office/drawing/2014/main" id="{87C112B7-2B59-49D8-A485-38BED9EB7547}"/>
              </a:ext>
            </a:extLst>
          </p:cNvPr>
          <p:cNvSpPr txBox="1">
            <a:spLocks/>
          </p:cNvSpPr>
          <p:nvPr/>
        </p:nvSpPr>
        <p:spPr>
          <a:xfrm>
            <a:off x="733425" y="4219818"/>
            <a:ext cx="10896600" cy="2352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u="sng" dirty="0"/>
              <a:t>Current Members</a:t>
            </a:r>
          </a:p>
          <a:p>
            <a:pPr marL="0" indent="0">
              <a:buFont typeface="Arial" panose="020B0604020202020204" pitchFamily="34" charset="0"/>
              <a:buNone/>
            </a:pPr>
            <a:r>
              <a:rPr lang="en-US" sz="2600" dirty="0"/>
              <a:t>President Matt Telecky, Broadbill (incumbent)</a:t>
            </a:r>
          </a:p>
          <a:p>
            <a:pPr marL="0" indent="0">
              <a:buFont typeface="Arial" panose="020B0604020202020204" pitchFamily="34" charset="0"/>
              <a:buNone/>
            </a:pPr>
            <a:r>
              <a:rPr lang="en-US" sz="2600" dirty="0"/>
              <a:t>Secretary Jon </a:t>
            </a:r>
            <a:r>
              <a:rPr lang="en-US" sz="2600" dirty="0" err="1"/>
              <a:t>Tieri</a:t>
            </a:r>
            <a:r>
              <a:rPr lang="en-US" sz="2600" dirty="0"/>
              <a:t>, Canvasback (Open)</a:t>
            </a:r>
          </a:p>
          <a:p>
            <a:pPr marL="0" indent="0">
              <a:buFont typeface="Arial" panose="020B0604020202020204" pitchFamily="34" charset="0"/>
              <a:buNone/>
            </a:pPr>
            <a:r>
              <a:rPr lang="en-US" sz="2600" dirty="0"/>
              <a:t>Treasurer Jeannine </a:t>
            </a:r>
            <a:r>
              <a:rPr lang="en-US" sz="2600" dirty="0" err="1"/>
              <a:t>Tieri</a:t>
            </a:r>
            <a:r>
              <a:rPr lang="en-US" sz="2600" dirty="0"/>
              <a:t>, Canvasback (Open)</a:t>
            </a:r>
          </a:p>
          <a:p>
            <a:endParaRPr lang="en-US" sz="2600" dirty="0"/>
          </a:p>
        </p:txBody>
      </p:sp>
    </p:spTree>
    <p:extLst>
      <p:ext uri="{BB962C8B-B14F-4D97-AF65-F5344CB8AC3E}">
        <p14:creationId xmlns:p14="http://schemas.microsoft.com/office/powerpoint/2010/main" val="340677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2A7C-1D07-4983-B233-AB4D5CEC2331}"/>
              </a:ext>
            </a:extLst>
          </p:cNvPr>
          <p:cNvSpPr>
            <a:spLocks noGrp="1"/>
          </p:cNvSpPr>
          <p:nvPr>
            <p:ph type="title"/>
          </p:nvPr>
        </p:nvSpPr>
        <p:spPr/>
        <p:txBody>
          <a:bodyPr/>
          <a:lstStyle/>
          <a:p>
            <a:r>
              <a:rPr lang="en-US" dirty="0"/>
              <a:t>Exec Board Member Responsibilities</a:t>
            </a:r>
          </a:p>
        </p:txBody>
      </p:sp>
      <p:sp>
        <p:nvSpPr>
          <p:cNvPr id="3" name="Content Placeholder 2">
            <a:extLst>
              <a:ext uri="{FF2B5EF4-FFF2-40B4-BE49-F238E27FC236}">
                <a16:creationId xmlns:a16="http://schemas.microsoft.com/office/drawing/2014/main" id="{209843B1-DC51-4070-8404-F991675AC356}"/>
              </a:ext>
            </a:extLst>
          </p:cNvPr>
          <p:cNvSpPr>
            <a:spLocks noGrp="1"/>
          </p:cNvSpPr>
          <p:nvPr>
            <p:ph idx="1"/>
          </p:nvPr>
        </p:nvSpPr>
        <p:spPr>
          <a:xfrm>
            <a:off x="838200" y="1716088"/>
            <a:ext cx="4838700" cy="4351338"/>
          </a:xfrm>
        </p:spPr>
        <p:txBody>
          <a:bodyPr>
            <a:normAutofit fontScale="92500" lnSpcReduction="10000"/>
          </a:bodyPr>
          <a:lstStyle/>
          <a:p>
            <a:pPr marL="0" indent="0">
              <a:buNone/>
            </a:pPr>
            <a:r>
              <a:rPr lang="en-US" u="sng" dirty="0"/>
              <a:t>Secretary (Open)</a:t>
            </a:r>
          </a:p>
          <a:p>
            <a:r>
              <a:rPr lang="en-US" dirty="0"/>
              <a:t>Resident Communications</a:t>
            </a:r>
          </a:p>
          <a:p>
            <a:r>
              <a:rPr lang="en-US" dirty="0"/>
              <a:t>Monitor Email, Collect Mail and distribute</a:t>
            </a:r>
          </a:p>
          <a:p>
            <a:r>
              <a:rPr lang="en-US" dirty="0"/>
              <a:t>Assist in Website maintenance</a:t>
            </a:r>
          </a:p>
          <a:p>
            <a:r>
              <a:rPr lang="en-US" dirty="0"/>
              <a:t>Maintain/organize </a:t>
            </a:r>
            <a:r>
              <a:rPr lang="en-US" dirty="0" err="1"/>
              <a:t>GoogleDrive</a:t>
            </a:r>
            <a:endParaRPr lang="en-US" dirty="0"/>
          </a:p>
          <a:p>
            <a:r>
              <a:rPr lang="en-US" dirty="0"/>
              <a:t>Board meeting minutes and records</a:t>
            </a:r>
          </a:p>
          <a:p>
            <a:r>
              <a:rPr lang="en-US" dirty="0"/>
              <a:t>Access Lot Key distribution and management</a:t>
            </a:r>
          </a:p>
        </p:txBody>
      </p:sp>
      <p:sp>
        <p:nvSpPr>
          <p:cNvPr id="4" name="Footer Placeholder 3">
            <a:extLst>
              <a:ext uri="{FF2B5EF4-FFF2-40B4-BE49-F238E27FC236}">
                <a16:creationId xmlns:a16="http://schemas.microsoft.com/office/drawing/2014/main" id="{3CFB9705-5E33-43ED-9018-CF53899EAB01}"/>
              </a:ext>
            </a:extLst>
          </p:cNvPr>
          <p:cNvSpPr>
            <a:spLocks noGrp="1"/>
          </p:cNvSpPr>
          <p:nvPr>
            <p:ph type="ftr" sz="quarter" idx="11"/>
          </p:nvPr>
        </p:nvSpPr>
        <p:spPr/>
        <p:txBody>
          <a:bodyPr/>
          <a:lstStyle/>
          <a:p>
            <a:r>
              <a:rPr lang="en-US"/>
              <a:t>Woodland Hills Property Owners Association</a:t>
            </a:r>
          </a:p>
        </p:txBody>
      </p:sp>
      <p:sp>
        <p:nvSpPr>
          <p:cNvPr id="5" name="Content Placeholder 2">
            <a:extLst>
              <a:ext uri="{FF2B5EF4-FFF2-40B4-BE49-F238E27FC236}">
                <a16:creationId xmlns:a16="http://schemas.microsoft.com/office/drawing/2014/main" id="{82113C2A-CF19-4ED3-B324-5052E43810D3}"/>
              </a:ext>
            </a:extLst>
          </p:cNvPr>
          <p:cNvSpPr txBox="1">
            <a:spLocks/>
          </p:cNvSpPr>
          <p:nvPr/>
        </p:nvSpPr>
        <p:spPr>
          <a:xfrm>
            <a:off x="6438899" y="1690688"/>
            <a:ext cx="5114925"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Treasurer (Open)</a:t>
            </a:r>
          </a:p>
          <a:p>
            <a:r>
              <a:rPr lang="en-US" dirty="0"/>
              <a:t>Maintain expenses and receipts ledger (</a:t>
            </a:r>
            <a:r>
              <a:rPr lang="en-US" dirty="0" err="1"/>
              <a:t>GoogleDrive</a:t>
            </a:r>
            <a:r>
              <a:rPr lang="en-US" dirty="0"/>
              <a:t>)</a:t>
            </a:r>
          </a:p>
          <a:p>
            <a:r>
              <a:rPr lang="en-US" dirty="0"/>
              <a:t>Maintain </a:t>
            </a:r>
            <a:r>
              <a:rPr lang="en-US" dirty="0" err="1"/>
              <a:t>Paypal</a:t>
            </a:r>
            <a:r>
              <a:rPr lang="en-US" dirty="0"/>
              <a:t> account, bank account, (99% online banking)</a:t>
            </a:r>
          </a:p>
          <a:p>
            <a:r>
              <a:rPr lang="en-US" dirty="0"/>
              <a:t>Review solicited contractor bids</a:t>
            </a:r>
          </a:p>
          <a:p>
            <a:r>
              <a:rPr lang="en-US" dirty="0"/>
              <a:t>Pay utilities (online) and expenses within guidance of budget</a:t>
            </a:r>
          </a:p>
          <a:p>
            <a:r>
              <a:rPr lang="en-US" dirty="0"/>
              <a:t>Prepare invoices and deposit resident assessments</a:t>
            </a:r>
          </a:p>
          <a:p>
            <a:r>
              <a:rPr lang="en-US" dirty="0"/>
              <a:t>Assist President in annual budget process</a:t>
            </a:r>
          </a:p>
        </p:txBody>
      </p:sp>
    </p:spTree>
    <p:extLst>
      <p:ext uri="{BB962C8B-B14F-4D97-AF65-F5344CB8AC3E}">
        <p14:creationId xmlns:p14="http://schemas.microsoft.com/office/powerpoint/2010/main" val="15231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A344-46BB-416D-9C4A-01876D252DF3}"/>
              </a:ext>
            </a:extLst>
          </p:cNvPr>
          <p:cNvSpPr>
            <a:spLocks noGrp="1"/>
          </p:cNvSpPr>
          <p:nvPr>
            <p:ph type="title"/>
          </p:nvPr>
        </p:nvSpPr>
        <p:spPr/>
        <p:txBody>
          <a:bodyPr/>
          <a:lstStyle/>
          <a:p>
            <a:r>
              <a:rPr lang="en-US" dirty="0"/>
              <a:t>Open Discussion</a:t>
            </a:r>
          </a:p>
        </p:txBody>
      </p:sp>
      <p:sp>
        <p:nvSpPr>
          <p:cNvPr id="3" name="Content Placeholder 2">
            <a:extLst>
              <a:ext uri="{FF2B5EF4-FFF2-40B4-BE49-F238E27FC236}">
                <a16:creationId xmlns:a16="http://schemas.microsoft.com/office/drawing/2014/main" id="{1F8219AA-F40C-4FB0-A76A-EE8EF88F947C}"/>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215F359A-D48A-490C-B59F-8B63D4E76059}"/>
              </a:ext>
            </a:extLst>
          </p:cNvPr>
          <p:cNvSpPr>
            <a:spLocks noGrp="1"/>
          </p:cNvSpPr>
          <p:nvPr>
            <p:ph type="ftr" sz="quarter" idx="11"/>
          </p:nvPr>
        </p:nvSpPr>
        <p:spPr/>
        <p:txBody>
          <a:bodyPr/>
          <a:lstStyle/>
          <a:p>
            <a:r>
              <a:rPr lang="en-US"/>
              <a:t>Woodland Hills Property Owners Association</a:t>
            </a:r>
          </a:p>
        </p:txBody>
      </p:sp>
    </p:spTree>
    <p:extLst>
      <p:ext uri="{BB962C8B-B14F-4D97-AF65-F5344CB8AC3E}">
        <p14:creationId xmlns:p14="http://schemas.microsoft.com/office/powerpoint/2010/main" val="305296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6901032B-E829-405B-B540-3BD4C5D6EAAE}"/>
              </a:ext>
            </a:extLst>
          </p:cNvPr>
          <p:cNvPicPr>
            <a:picLocks noChangeAspect="1"/>
          </p:cNvPicPr>
          <p:nvPr/>
        </p:nvPicPr>
        <p:blipFill rotWithShape="1">
          <a:blip r:embed="rId2">
            <a:extLst>
              <a:ext uri="{28A0092B-C50C-407E-A947-70E740481C1C}">
                <a14:useLocalDpi xmlns:a14="http://schemas.microsoft.com/office/drawing/2010/main" val="0"/>
              </a:ext>
            </a:extLst>
          </a:blip>
          <a:srcRect l="12162" r="3317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9639A8-C808-4EA3-9288-74E82B630FAB}"/>
              </a:ext>
            </a:extLst>
          </p:cNvPr>
          <p:cNvSpPr>
            <a:spLocks noGrp="1"/>
          </p:cNvSpPr>
          <p:nvPr>
            <p:ph type="ctrTitle"/>
          </p:nvPr>
        </p:nvSpPr>
        <p:spPr>
          <a:xfrm>
            <a:off x="477981" y="1122363"/>
            <a:ext cx="4023360" cy="1768402"/>
          </a:xfrm>
        </p:spPr>
        <p:txBody>
          <a:bodyPr anchor="b">
            <a:normAutofit/>
          </a:bodyPr>
          <a:lstStyle/>
          <a:p>
            <a:pPr algn="l"/>
            <a:r>
              <a:rPr lang="en-US" sz="4800" dirty="0"/>
              <a:t>2021 Annual Meeting</a:t>
            </a:r>
          </a:p>
        </p:txBody>
      </p:sp>
      <p:sp>
        <p:nvSpPr>
          <p:cNvPr id="3" name="Subtitle 2">
            <a:extLst>
              <a:ext uri="{FF2B5EF4-FFF2-40B4-BE49-F238E27FC236}">
                <a16:creationId xmlns:a16="http://schemas.microsoft.com/office/drawing/2014/main" id="{0E082A4D-F79F-4A10-9285-B4AC9CBFB6C0}"/>
              </a:ext>
            </a:extLst>
          </p:cNvPr>
          <p:cNvSpPr>
            <a:spLocks noGrp="1"/>
          </p:cNvSpPr>
          <p:nvPr>
            <p:ph type="subTitle" idx="1"/>
          </p:nvPr>
        </p:nvSpPr>
        <p:spPr>
          <a:xfrm>
            <a:off x="477980" y="4872922"/>
            <a:ext cx="4023359" cy="1208141"/>
          </a:xfrm>
        </p:spPr>
        <p:txBody>
          <a:bodyPr>
            <a:normAutofit/>
          </a:bodyPr>
          <a:lstStyle/>
          <a:p>
            <a:pPr algn="l"/>
            <a:r>
              <a:rPr lang="en-US" sz="2000" dirty="0"/>
              <a:t>Feb 9, 2021</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082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FBB69F-704E-4F5E-9625-52A3F4998D66}"/>
              </a:ext>
            </a:extLst>
          </p:cNvPr>
          <p:cNvSpPr>
            <a:spLocks noGrp="1"/>
          </p:cNvSpPr>
          <p:nvPr>
            <p:ph type="title"/>
          </p:nvPr>
        </p:nvSpPr>
        <p:spPr>
          <a:xfrm>
            <a:off x="0" y="0"/>
            <a:ext cx="10515600" cy="1325563"/>
          </a:xfrm>
        </p:spPr>
        <p:txBody>
          <a:bodyPr/>
          <a:lstStyle/>
          <a:p>
            <a:r>
              <a:rPr lang="en-US" dirty="0">
                <a:solidFill>
                  <a:schemeClr val="bg1"/>
                </a:solidFill>
              </a:rPr>
              <a:t>Agenda</a:t>
            </a:r>
          </a:p>
        </p:txBody>
      </p:sp>
      <p:pic>
        <p:nvPicPr>
          <p:cNvPr id="5" name="Content Placeholder 4" descr="A close up of a sign&#10;&#10;Description automatically generated">
            <a:extLst>
              <a:ext uri="{FF2B5EF4-FFF2-40B4-BE49-F238E27FC236}">
                <a16:creationId xmlns:a16="http://schemas.microsoft.com/office/drawing/2014/main" id="{AA441A03-C44B-421B-9F77-C808C67C3B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7" name="Footer Placeholder 6">
            <a:extLst>
              <a:ext uri="{FF2B5EF4-FFF2-40B4-BE49-F238E27FC236}">
                <a16:creationId xmlns:a16="http://schemas.microsoft.com/office/drawing/2014/main" id="{142DA912-9926-4FA3-B9F6-7400FC4ADFE2}"/>
              </a:ext>
            </a:extLst>
          </p:cNvPr>
          <p:cNvSpPr>
            <a:spLocks noGrp="1"/>
          </p:cNvSpPr>
          <p:nvPr>
            <p:ph type="ftr" sz="quarter" idx="11"/>
          </p:nvPr>
        </p:nvSpPr>
        <p:spPr/>
        <p:txBody>
          <a:bodyPr/>
          <a:lstStyle/>
          <a:p>
            <a:r>
              <a:rPr lang="en-US"/>
              <a:t>Woodland Hills Property Owners Association</a:t>
            </a:r>
          </a:p>
        </p:txBody>
      </p:sp>
      <p:sp>
        <p:nvSpPr>
          <p:cNvPr id="8" name="TextBox 7">
            <a:extLst>
              <a:ext uri="{FF2B5EF4-FFF2-40B4-BE49-F238E27FC236}">
                <a16:creationId xmlns:a16="http://schemas.microsoft.com/office/drawing/2014/main" id="{4DA0A07F-6BA2-40C2-B0E9-40D26B23BF21}"/>
              </a:ext>
            </a:extLst>
          </p:cNvPr>
          <p:cNvSpPr txBox="1"/>
          <p:nvPr/>
        </p:nvSpPr>
        <p:spPr>
          <a:xfrm>
            <a:off x="114301" y="2151727"/>
            <a:ext cx="12077699" cy="3046988"/>
          </a:xfrm>
          <a:prstGeom prst="rect">
            <a:avLst/>
          </a:prstGeom>
          <a:noFill/>
        </p:spPr>
        <p:txBody>
          <a:bodyPr wrap="square" rtlCol="0">
            <a:spAutoFit/>
          </a:bodyPr>
          <a:lstStyle/>
          <a:p>
            <a:pPr marL="342900" marR="0" lvl="0" indent="-342900">
              <a:spcAft>
                <a:spcPts val="0"/>
              </a:spcAft>
              <a:buFont typeface="+mj-lt"/>
              <a:buAutoNum type="arabicPeriod"/>
              <a:tabLst>
                <a:tab pos="457200" algn="l"/>
              </a:tabLst>
            </a:pPr>
            <a:r>
              <a:rPr lang="en-US" sz="2400" dirty="0">
                <a:solidFill>
                  <a:srgbClr val="26282A"/>
                </a:solidFill>
                <a:effectLst/>
                <a:ea typeface="Times New Roman" panose="02020603050405020304" pitchFamily="18" charset="0"/>
              </a:rPr>
              <a:t>Review 2020 Expenses and Receipts</a:t>
            </a:r>
          </a:p>
          <a:p>
            <a:pPr marL="342900" marR="0" lvl="0" indent="-342900">
              <a:spcAft>
                <a:spcPts val="0"/>
              </a:spcAft>
              <a:buFont typeface="+mj-lt"/>
              <a:buAutoNum type="arabicPeriod"/>
              <a:tabLst>
                <a:tab pos="457200" algn="l"/>
              </a:tabLst>
            </a:pPr>
            <a:r>
              <a:rPr lang="en-US" sz="2400" dirty="0">
                <a:solidFill>
                  <a:srgbClr val="26282A"/>
                </a:solidFill>
                <a:ea typeface="Calibri" panose="020F0502020204030204" pitchFamily="34" charset="0"/>
              </a:rPr>
              <a:t>Changes 2020 and beyond</a:t>
            </a:r>
            <a:endParaRPr lang="en-US" sz="2400" dirty="0">
              <a:solidFill>
                <a:srgbClr val="26282A"/>
              </a:solidFill>
              <a:effectLst/>
              <a:ea typeface="Calibri" panose="020F0502020204030204" pitchFamily="34" charset="0"/>
            </a:endParaRPr>
          </a:p>
          <a:p>
            <a:pPr marL="342900" marR="0" lvl="0" indent="-342900">
              <a:spcAft>
                <a:spcPts val="0"/>
              </a:spcAft>
              <a:buFont typeface="+mj-lt"/>
              <a:buAutoNum type="arabicPeriod"/>
              <a:tabLst>
                <a:tab pos="457200" algn="l"/>
              </a:tabLst>
            </a:pPr>
            <a:r>
              <a:rPr lang="en-US" sz="2400" dirty="0">
                <a:solidFill>
                  <a:srgbClr val="26282A"/>
                </a:solidFill>
                <a:effectLst/>
                <a:ea typeface="Times New Roman" panose="02020603050405020304" pitchFamily="18" charset="0"/>
              </a:rPr>
              <a:t>Review Approved 2021 big ticket items </a:t>
            </a:r>
          </a:p>
          <a:p>
            <a:pPr marL="342900" marR="0" lvl="0" indent="-342900">
              <a:spcAft>
                <a:spcPts val="0"/>
              </a:spcAft>
              <a:buFont typeface="+mj-lt"/>
              <a:buAutoNum type="arabicPeriod"/>
              <a:tabLst>
                <a:tab pos="457200" algn="l"/>
              </a:tabLst>
            </a:pPr>
            <a:r>
              <a:rPr lang="en-US" sz="2400" dirty="0">
                <a:solidFill>
                  <a:srgbClr val="26282A"/>
                </a:solidFill>
                <a:effectLst/>
                <a:ea typeface="Times New Roman" panose="02020603050405020304" pitchFamily="18" charset="0"/>
              </a:rPr>
              <a:t>Discuss stance/position on “voluntary” HOA</a:t>
            </a:r>
          </a:p>
          <a:p>
            <a:pPr marL="342900" marR="0" lvl="0" indent="-342900">
              <a:spcAft>
                <a:spcPts val="0"/>
              </a:spcAft>
              <a:buFont typeface="+mj-lt"/>
              <a:buAutoNum type="arabicPeriod"/>
              <a:tabLst>
                <a:tab pos="457200" algn="l"/>
              </a:tabLst>
            </a:pPr>
            <a:r>
              <a:rPr lang="en-US" sz="2400" dirty="0">
                <a:solidFill>
                  <a:srgbClr val="26282A"/>
                </a:solidFill>
                <a:effectLst/>
                <a:ea typeface="Calibri" panose="020F0502020204030204" pitchFamily="34" charset="0"/>
              </a:rPr>
              <a:t>2021 Events</a:t>
            </a:r>
          </a:p>
          <a:p>
            <a:pPr marL="342900" marR="0" lvl="0" indent="-342900">
              <a:spcAft>
                <a:spcPts val="0"/>
              </a:spcAft>
              <a:buFont typeface="+mj-lt"/>
              <a:buAutoNum type="arabicPeriod"/>
              <a:tabLst>
                <a:tab pos="457200" algn="l"/>
              </a:tabLst>
            </a:pPr>
            <a:r>
              <a:rPr lang="en-US" sz="2400" dirty="0">
                <a:solidFill>
                  <a:srgbClr val="26282A"/>
                </a:solidFill>
                <a:effectLst/>
                <a:ea typeface="Times New Roman" panose="02020603050405020304" pitchFamily="18" charset="0"/>
              </a:rPr>
              <a:t>Board nominations and confirmations</a:t>
            </a:r>
            <a:endParaRPr lang="en-US" sz="2400" dirty="0">
              <a:solidFill>
                <a:srgbClr val="26282A"/>
              </a:solidFill>
              <a:effectLst/>
              <a:ea typeface="Calibri" panose="020F0502020204030204" pitchFamily="34" charset="0"/>
            </a:endParaRPr>
          </a:p>
          <a:p>
            <a:pPr marL="342900" marR="0" lvl="0" indent="-342900">
              <a:spcAft>
                <a:spcPts val="0"/>
              </a:spcAft>
              <a:buFont typeface="+mj-lt"/>
              <a:buAutoNum type="arabicPeriod"/>
              <a:tabLst>
                <a:tab pos="457200" algn="l"/>
              </a:tabLst>
            </a:pPr>
            <a:r>
              <a:rPr lang="en-US" sz="2400" dirty="0">
                <a:solidFill>
                  <a:srgbClr val="26282A"/>
                </a:solidFill>
                <a:effectLst/>
                <a:ea typeface="Times New Roman" panose="02020603050405020304" pitchFamily="18" charset="0"/>
              </a:rPr>
              <a:t>Open Secretary and Treasurer Positions and confirmations</a:t>
            </a:r>
          </a:p>
          <a:p>
            <a:pPr marL="342900" marR="0" lvl="0" indent="-342900">
              <a:spcAft>
                <a:spcPts val="0"/>
              </a:spcAft>
              <a:buFont typeface="+mj-lt"/>
              <a:buAutoNum type="arabicPeriod"/>
              <a:tabLst>
                <a:tab pos="457200" algn="l"/>
              </a:tabLst>
            </a:pPr>
            <a:r>
              <a:rPr lang="en-US" sz="2400" dirty="0">
                <a:solidFill>
                  <a:srgbClr val="26282A"/>
                </a:solidFill>
                <a:ea typeface="Calibri" panose="020F0502020204030204" pitchFamily="34" charset="0"/>
              </a:rPr>
              <a:t>Other/Open discussion</a:t>
            </a:r>
            <a:endParaRPr lang="en-US" sz="2400" dirty="0">
              <a:solidFill>
                <a:srgbClr val="26282A"/>
              </a:solidFill>
              <a:effectLst/>
              <a:ea typeface="Calibri" panose="020F0502020204030204" pitchFamily="34" charset="0"/>
            </a:endParaRPr>
          </a:p>
        </p:txBody>
      </p:sp>
    </p:spTree>
    <p:extLst>
      <p:ext uri="{BB962C8B-B14F-4D97-AF65-F5344CB8AC3E}">
        <p14:creationId xmlns:p14="http://schemas.microsoft.com/office/powerpoint/2010/main" val="12318476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A2C-1AD5-4665-A8E8-B7C58FA14EC6}"/>
              </a:ext>
            </a:extLst>
          </p:cNvPr>
          <p:cNvSpPr>
            <a:spLocks noGrp="1"/>
          </p:cNvSpPr>
          <p:nvPr>
            <p:ph type="title"/>
          </p:nvPr>
        </p:nvSpPr>
        <p:spPr/>
        <p:txBody>
          <a:bodyPr/>
          <a:lstStyle/>
          <a:p>
            <a:r>
              <a:rPr lang="en-US" dirty="0"/>
              <a:t>What’s New !</a:t>
            </a:r>
          </a:p>
        </p:txBody>
      </p:sp>
      <p:sp>
        <p:nvSpPr>
          <p:cNvPr id="3" name="Content Placeholder 2">
            <a:extLst>
              <a:ext uri="{FF2B5EF4-FFF2-40B4-BE49-F238E27FC236}">
                <a16:creationId xmlns:a16="http://schemas.microsoft.com/office/drawing/2014/main" id="{4FE10B79-829F-4521-91FF-EE815056148D}"/>
              </a:ext>
            </a:extLst>
          </p:cNvPr>
          <p:cNvSpPr>
            <a:spLocks noGrp="1"/>
          </p:cNvSpPr>
          <p:nvPr>
            <p:ph idx="1"/>
          </p:nvPr>
        </p:nvSpPr>
        <p:spPr>
          <a:xfrm>
            <a:off x="838200" y="1399355"/>
            <a:ext cx="7227771" cy="2007420"/>
          </a:xfrm>
        </p:spPr>
        <p:txBody>
          <a:bodyPr>
            <a:normAutofit/>
          </a:bodyPr>
          <a:lstStyle/>
          <a:p>
            <a:pPr marL="0" indent="0">
              <a:buNone/>
            </a:pPr>
            <a:r>
              <a:rPr lang="en-US" u="sng" dirty="0"/>
              <a:t>Online Invoicing</a:t>
            </a:r>
          </a:p>
          <a:p>
            <a:pPr lvl="1">
              <a:buFont typeface="Wingdings" panose="05000000000000000000" pitchFamily="2" charset="2"/>
              <a:buChar char="§"/>
            </a:pPr>
            <a:r>
              <a:rPr lang="en-US" sz="2600" dirty="0"/>
              <a:t>MOST residents received online invoice (</a:t>
            </a:r>
            <a:r>
              <a:rPr lang="en-US" sz="2600" dirty="0" err="1"/>
              <a:t>Paypal</a:t>
            </a:r>
            <a:r>
              <a:rPr lang="en-US" sz="2600" dirty="0"/>
              <a:t>)</a:t>
            </a:r>
          </a:p>
          <a:p>
            <a:pPr lvl="1">
              <a:buFont typeface="Wingdings" panose="05000000000000000000" pitchFamily="2" charset="2"/>
              <a:buChar char="§"/>
            </a:pPr>
            <a:r>
              <a:rPr lang="en-US" sz="2600" dirty="0"/>
              <a:t>Option to link/pay on website</a:t>
            </a:r>
          </a:p>
          <a:p>
            <a:pPr lvl="1">
              <a:buFont typeface="Wingdings" panose="05000000000000000000" pitchFamily="2" charset="2"/>
              <a:buChar char="§"/>
            </a:pPr>
            <a:endParaRPr lang="en-US" sz="2600" dirty="0"/>
          </a:p>
        </p:txBody>
      </p:sp>
      <p:sp>
        <p:nvSpPr>
          <p:cNvPr id="4" name="Footer Placeholder 3">
            <a:extLst>
              <a:ext uri="{FF2B5EF4-FFF2-40B4-BE49-F238E27FC236}">
                <a16:creationId xmlns:a16="http://schemas.microsoft.com/office/drawing/2014/main" id="{533AFA6B-E5AA-4980-9EF6-92D79CA66BC8}"/>
              </a:ext>
            </a:extLst>
          </p:cNvPr>
          <p:cNvSpPr>
            <a:spLocks noGrp="1"/>
          </p:cNvSpPr>
          <p:nvPr>
            <p:ph type="ftr" sz="quarter" idx="11"/>
          </p:nvPr>
        </p:nvSpPr>
        <p:spPr/>
        <p:txBody>
          <a:bodyPr/>
          <a:lstStyle/>
          <a:p>
            <a:r>
              <a:rPr lang="en-US"/>
              <a:t>Woodland Hills Property Owners Association</a:t>
            </a:r>
          </a:p>
        </p:txBody>
      </p:sp>
      <p:pic>
        <p:nvPicPr>
          <p:cNvPr id="7" name="Picture 6" descr="Qr code&#10;&#10;Description automatically generated">
            <a:extLst>
              <a:ext uri="{FF2B5EF4-FFF2-40B4-BE49-F238E27FC236}">
                <a16:creationId xmlns:a16="http://schemas.microsoft.com/office/drawing/2014/main" id="{82BC0933-044D-46B6-BFBB-48BAEF70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529" y="1250316"/>
            <a:ext cx="2385457" cy="2305497"/>
          </a:xfrm>
          <a:prstGeom prst="rect">
            <a:avLst/>
          </a:prstGeom>
        </p:spPr>
      </p:pic>
      <p:sp>
        <p:nvSpPr>
          <p:cNvPr id="8" name="Content Placeholder 2">
            <a:extLst>
              <a:ext uri="{FF2B5EF4-FFF2-40B4-BE49-F238E27FC236}">
                <a16:creationId xmlns:a16="http://schemas.microsoft.com/office/drawing/2014/main" id="{A88EC77C-F855-447D-BD65-2BA951240B0A}"/>
              </a:ext>
            </a:extLst>
          </p:cNvPr>
          <p:cNvSpPr txBox="1">
            <a:spLocks/>
          </p:cNvSpPr>
          <p:nvPr/>
        </p:nvSpPr>
        <p:spPr>
          <a:xfrm>
            <a:off x="925629" y="3771900"/>
            <a:ext cx="7227771" cy="2584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Mailbox</a:t>
            </a:r>
          </a:p>
          <a:p>
            <a:pPr lvl="1">
              <a:buFont typeface="Wingdings" panose="05000000000000000000" pitchFamily="2" charset="2"/>
              <a:buChar char="§"/>
            </a:pPr>
            <a:r>
              <a:rPr lang="en-US" sz="2600" dirty="0"/>
              <a:t>Woodland Hills Property Owners of Iredell Co 309 Canvasback Drive</a:t>
            </a:r>
          </a:p>
          <a:p>
            <a:pPr marL="457200" lvl="1" indent="0">
              <a:buNone/>
            </a:pPr>
            <a:r>
              <a:rPr lang="en-US" sz="2600" dirty="0"/>
              <a:t>   Mooresville, NC 28117</a:t>
            </a:r>
          </a:p>
          <a:p>
            <a:pPr lvl="1">
              <a:buFont typeface="Wingdings" panose="05000000000000000000" pitchFamily="2" charset="2"/>
              <a:buChar char="§"/>
            </a:pPr>
            <a:r>
              <a:rPr lang="en-US" sz="2600" dirty="0"/>
              <a:t>Physical address will now save us the PO box AND time to collect mail</a:t>
            </a:r>
          </a:p>
          <a:p>
            <a:pPr lvl="1">
              <a:buFont typeface="Wingdings" panose="05000000000000000000" pitchFamily="2" charset="2"/>
              <a:buChar char="§"/>
            </a:pPr>
            <a:endParaRPr lang="en-US" sz="2600" dirty="0"/>
          </a:p>
        </p:txBody>
      </p:sp>
      <p:pic>
        <p:nvPicPr>
          <p:cNvPr id="9" name="Picture 8" descr="A picture containing grass, outdoor, garden, plant&#10;&#10;Description automatically generated">
            <a:extLst>
              <a:ext uri="{FF2B5EF4-FFF2-40B4-BE49-F238E27FC236}">
                <a16:creationId xmlns:a16="http://schemas.microsoft.com/office/drawing/2014/main" id="{7225156A-97CE-4D13-8CC5-3E6B29C2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464" y="4207958"/>
            <a:ext cx="2864522" cy="2148392"/>
          </a:xfrm>
          <a:prstGeom prst="rect">
            <a:avLst/>
          </a:prstGeom>
        </p:spPr>
      </p:pic>
    </p:spTree>
    <p:extLst>
      <p:ext uri="{BB962C8B-B14F-4D97-AF65-F5344CB8AC3E}">
        <p14:creationId xmlns:p14="http://schemas.microsoft.com/office/powerpoint/2010/main" val="65715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A2C-1AD5-4665-A8E8-B7C58FA14EC6}"/>
              </a:ext>
            </a:extLst>
          </p:cNvPr>
          <p:cNvSpPr>
            <a:spLocks noGrp="1"/>
          </p:cNvSpPr>
          <p:nvPr>
            <p:ph type="title"/>
          </p:nvPr>
        </p:nvSpPr>
        <p:spPr/>
        <p:txBody>
          <a:bodyPr/>
          <a:lstStyle/>
          <a:p>
            <a:r>
              <a:rPr lang="en-US" dirty="0"/>
              <a:t>What’s New !</a:t>
            </a:r>
          </a:p>
        </p:txBody>
      </p:sp>
      <p:sp>
        <p:nvSpPr>
          <p:cNvPr id="3" name="Content Placeholder 2">
            <a:extLst>
              <a:ext uri="{FF2B5EF4-FFF2-40B4-BE49-F238E27FC236}">
                <a16:creationId xmlns:a16="http://schemas.microsoft.com/office/drawing/2014/main" id="{4FE10B79-829F-4521-91FF-EE815056148D}"/>
              </a:ext>
            </a:extLst>
          </p:cNvPr>
          <p:cNvSpPr>
            <a:spLocks noGrp="1"/>
          </p:cNvSpPr>
          <p:nvPr>
            <p:ph idx="1"/>
          </p:nvPr>
        </p:nvSpPr>
        <p:spPr>
          <a:xfrm>
            <a:off x="838200" y="1399354"/>
            <a:ext cx="8382000" cy="4956995"/>
          </a:xfrm>
        </p:spPr>
        <p:txBody>
          <a:bodyPr>
            <a:normAutofit/>
          </a:bodyPr>
          <a:lstStyle/>
          <a:p>
            <a:pPr marL="0" indent="0">
              <a:buNone/>
            </a:pPr>
            <a:r>
              <a:rPr lang="en-US" u="sng" dirty="0"/>
              <a:t>Website Changes</a:t>
            </a:r>
          </a:p>
          <a:p>
            <a:pPr lvl="1">
              <a:buFont typeface="Wingdings" panose="05000000000000000000" pitchFamily="2" charset="2"/>
              <a:buChar char="§"/>
            </a:pPr>
            <a:r>
              <a:rPr lang="en-US" sz="2600" dirty="0"/>
              <a:t>Pay assessments and access lot keys online</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Document resources (CCRs, By-Laws, Maps, Architecture request, </a:t>
            </a:r>
            <a:r>
              <a:rPr lang="en-US" sz="2600" dirty="0" err="1"/>
              <a:t>etc</a:t>
            </a:r>
            <a:r>
              <a:rPr lang="en-US" sz="2600" dirty="0"/>
              <a:t>…)</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Community Event updates</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Good Neighbor Guidelines</a:t>
            </a:r>
          </a:p>
          <a:p>
            <a:pPr lvl="1">
              <a:buFont typeface="Wingdings" panose="05000000000000000000" pitchFamily="2" charset="2"/>
              <a:buChar char="§"/>
            </a:pPr>
            <a:endParaRPr lang="en-US" sz="2600" dirty="0"/>
          </a:p>
          <a:p>
            <a:pPr lvl="1">
              <a:buFont typeface="Wingdings" panose="05000000000000000000" pitchFamily="2" charset="2"/>
              <a:buChar char="§"/>
            </a:pPr>
            <a:r>
              <a:rPr lang="en-US" sz="2600" dirty="0"/>
              <a:t>Online Concern Form</a:t>
            </a:r>
          </a:p>
          <a:p>
            <a:pPr lvl="1">
              <a:buFont typeface="Wingdings" panose="05000000000000000000" pitchFamily="2" charset="2"/>
              <a:buChar char="§"/>
            </a:pPr>
            <a:endParaRPr lang="en-US" sz="2600" dirty="0"/>
          </a:p>
          <a:p>
            <a:pPr lvl="1">
              <a:buFont typeface="Wingdings" panose="05000000000000000000" pitchFamily="2" charset="2"/>
              <a:buChar char="§"/>
            </a:pPr>
            <a:endParaRPr lang="en-US" sz="2600" dirty="0"/>
          </a:p>
          <a:p>
            <a:pPr lvl="1">
              <a:buFont typeface="Wingdings" panose="05000000000000000000" pitchFamily="2" charset="2"/>
              <a:buChar char="§"/>
            </a:pPr>
            <a:endParaRPr lang="en-US" sz="2600" dirty="0"/>
          </a:p>
        </p:txBody>
      </p:sp>
      <p:sp>
        <p:nvSpPr>
          <p:cNvPr id="4" name="Footer Placeholder 3">
            <a:extLst>
              <a:ext uri="{FF2B5EF4-FFF2-40B4-BE49-F238E27FC236}">
                <a16:creationId xmlns:a16="http://schemas.microsoft.com/office/drawing/2014/main" id="{533AFA6B-E5AA-4980-9EF6-92D79CA66BC8}"/>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A46F87CB-E0E3-48CB-B63C-D2E0BD4AE963}"/>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9" name="TextBox 8">
            <a:extLst>
              <a:ext uri="{FF2B5EF4-FFF2-40B4-BE49-F238E27FC236}">
                <a16:creationId xmlns:a16="http://schemas.microsoft.com/office/drawing/2014/main" id="{E4D707CA-B53C-4821-B22C-B47FCF2BFF49}"/>
              </a:ext>
            </a:extLst>
          </p:cNvPr>
          <p:cNvSpPr txBox="1"/>
          <p:nvPr/>
        </p:nvSpPr>
        <p:spPr>
          <a:xfrm>
            <a:off x="3848100" y="6033184"/>
            <a:ext cx="6096000" cy="646331"/>
          </a:xfrm>
          <a:prstGeom prst="rect">
            <a:avLst/>
          </a:prstGeom>
          <a:noFill/>
        </p:spPr>
        <p:txBody>
          <a:bodyPr wrap="square">
            <a:spAutoFit/>
          </a:bodyPr>
          <a:lstStyle/>
          <a:p>
            <a:r>
              <a:rPr lang="en-US" dirty="0">
                <a:hlinkClick r:id="rId3"/>
              </a:rPr>
              <a:t>https://woodlandhillsnc.wixsite.com/welcome</a:t>
            </a:r>
            <a:endParaRPr lang="en-US" dirty="0"/>
          </a:p>
          <a:p>
            <a:endParaRPr lang="en-US" dirty="0"/>
          </a:p>
        </p:txBody>
      </p:sp>
    </p:spTree>
    <p:extLst>
      <p:ext uri="{BB962C8B-B14F-4D97-AF65-F5344CB8AC3E}">
        <p14:creationId xmlns:p14="http://schemas.microsoft.com/office/powerpoint/2010/main" val="270851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FBB69F-704E-4F5E-9625-52A3F4998D66}"/>
              </a:ext>
            </a:extLst>
          </p:cNvPr>
          <p:cNvSpPr>
            <a:spLocks noGrp="1"/>
          </p:cNvSpPr>
          <p:nvPr>
            <p:ph type="title"/>
          </p:nvPr>
        </p:nvSpPr>
        <p:spPr>
          <a:xfrm>
            <a:off x="0" y="0"/>
            <a:ext cx="10515600" cy="1325563"/>
          </a:xfrm>
        </p:spPr>
        <p:txBody>
          <a:bodyPr/>
          <a:lstStyle/>
          <a:p>
            <a:r>
              <a:rPr lang="en-US" dirty="0">
                <a:solidFill>
                  <a:schemeClr val="bg1"/>
                </a:solidFill>
              </a:rPr>
              <a:t>2020 Expenditures and Receipts</a:t>
            </a:r>
          </a:p>
        </p:txBody>
      </p:sp>
      <p:pic>
        <p:nvPicPr>
          <p:cNvPr id="5" name="Content Placeholder 4" descr="A close up of a sign&#10;&#10;Description automatically generated">
            <a:extLst>
              <a:ext uri="{FF2B5EF4-FFF2-40B4-BE49-F238E27FC236}">
                <a16:creationId xmlns:a16="http://schemas.microsoft.com/office/drawing/2014/main" id="{AA441A03-C44B-421B-9F77-C808C67C3B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7" name="Footer Placeholder 6">
            <a:extLst>
              <a:ext uri="{FF2B5EF4-FFF2-40B4-BE49-F238E27FC236}">
                <a16:creationId xmlns:a16="http://schemas.microsoft.com/office/drawing/2014/main" id="{142DA912-9926-4FA3-B9F6-7400FC4ADFE2}"/>
              </a:ext>
            </a:extLst>
          </p:cNvPr>
          <p:cNvSpPr>
            <a:spLocks noGrp="1"/>
          </p:cNvSpPr>
          <p:nvPr>
            <p:ph type="ftr" sz="quarter" idx="11"/>
          </p:nvPr>
        </p:nvSpPr>
        <p:spPr/>
        <p:txBody>
          <a:bodyPr/>
          <a:lstStyle/>
          <a:p>
            <a:r>
              <a:rPr lang="en-US"/>
              <a:t>Woodland Hills Property Owners Association</a:t>
            </a:r>
          </a:p>
        </p:txBody>
      </p:sp>
      <p:sp>
        <p:nvSpPr>
          <p:cNvPr id="8" name="TextBox 7">
            <a:extLst>
              <a:ext uri="{FF2B5EF4-FFF2-40B4-BE49-F238E27FC236}">
                <a16:creationId xmlns:a16="http://schemas.microsoft.com/office/drawing/2014/main" id="{4DA0A07F-6BA2-40C2-B0E9-40D26B23BF21}"/>
              </a:ext>
            </a:extLst>
          </p:cNvPr>
          <p:cNvSpPr txBox="1"/>
          <p:nvPr/>
        </p:nvSpPr>
        <p:spPr>
          <a:xfrm>
            <a:off x="114300" y="1228725"/>
            <a:ext cx="12077699" cy="4893647"/>
          </a:xfrm>
          <a:prstGeom prst="rect">
            <a:avLst/>
          </a:prstGeom>
          <a:noFill/>
        </p:spPr>
        <p:txBody>
          <a:bodyPr wrap="square" rtlCol="0">
            <a:spAutoFit/>
          </a:bodyPr>
          <a:lstStyle/>
          <a:p>
            <a:pPr marR="0" lvl="0">
              <a:spcAft>
                <a:spcPts val="0"/>
              </a:spcAft>
              <a:tabLst>
                <a:tab pos="457200" algn="l"/>
              </a:tabLst>
            </a:pPr>
            <a:r>
              <a:rPr lang="en-US" sz="2400" dirty="0">
                <a:solidFill>
                  <a:srgbClr val="26282A"/>
                </a:solidFill>
                <a:effectLst/>
                <a:latin typeface="Calibri" panose="020F0502020204030204" pitchFamily="34" charset="0"/>
                <a:ea typeface="Calibri" panose="020F0502020204030204" pitchFamily="34" charset="0"/>
              </a:rPr>
              <a:t>Dues, Dock Keys, Initiations Fees: $2,365</a:t>
            </a:r>
          </a:p>
          <a:p>
            <a:pPr marR="0" lvl="0">
              <a:spcAft>
                <a:spcPts val="0"/>
              </a:spcAft>
              <a:tabLst>
                <a:tab pos="457200" algn="l"/>
              </a:tabLst>
            </a:pPr>
            <a:endParaRPr lang="en-US" sz="2400" dirty="0">
              <a:solidFill>
                <a:srgbClr val="26282A"/>
              </a:solidFill>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effectLst/>
                <a:latin typeface="Calibri" panose="020F0502020204030204" pitchFamily="34" charset="0"/>
                <a:ea typeface="Calibri" panose="020F0502020204030204" pitchFamily="34" charset="0"/>
              </a:rPr>
              <a:t>Monument Utilities:$630 </a:t>
            </a:r>
          </a:p>
          <a:p>
            <a:pPr marR="0" lvl="0">
              <a:spcAft>
                <a:spcPts val="0"/>
              </a:spcAft>
              <a:tabLst>
                <a:tab pos="457200" algn="l"/>
              </a:tabLst>
            </a:pPr>
            <a:endParaRPr lang="en-US" sz="2400" dirty="0">
              <a:solidFill>
                <a:srgbClr val="26282A"/>
              </a:solidFill>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effectLst/>
                <a:latin typeface="Calibri" panose="020F0502020204030204" pitchFamily="34" charset="0"/>
                <a:ea typeface="Calibri" panose="020F0502020204030204" pitchFamily="34" charset="0"/>
              </a:rPr>
              <a:t>Dock/Access Lot Keys and Expenses: $396</a:t>
            </a:r>
          </a:p>
          <a:p>
            <a:pPr marR="0" lvl="0">
              <a:spcAft>
                <a:spcPts val="0"/>
              </a:spcAft>
              <a:tabLst>
                <a:tab pos="457200" algn="l"/>
              </a:tabLst>
            </a:pPr>
            <a:endParaRPr lang="en-US" sz="2400" dirty="0">
              <a:solidFill>
                <a:srgbClr val="26282A"/>
              </a:solidFill>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effectLst/>
                <a:latin typeface="Calibri" panose="020F0502020204030204" pitchFamily="34" charset="0"/>
                <a:ea typeface="Calibri" panose="020F0502020204030204" pitchFamily="34" charset="0"/>
              </a:rPr>
              <a:t>Administrative Expenses: $</a:t>
            </a:r>
            <a:r>
              <a:rPr lang="en-US" sz="2400" dirty="0">
                <a:solidFill>
                  <a:srgbClr val="26282A"/>
                </a:solidFill>
                <a:latin typeface="Calibri" panose="020F0502020204030204" pitchFamily="34" charset="0"/>
                <a:ea typeface="Calibri" panose="020F0502020204030204" pitchFamily="34" charset="0"/>
              </a:rPr>
              <a:t>450 (annual meeting, printing/invoicing, </a:t>
            </a:r>
            <a:r>
              <a:rPr lang="en-US" sz="2400" dirty="0" err="1">
                <a:solidFill>
                  <a:srgbClr val="26282A"/>
                </a:solidFill>
                <a:latin typeface="Calibri" panose="020F0502020204030204" pitchFamily="34" charset="0"/>
                <a:ea typeface="Calibri" panose="020F0502020204030204" pitchFamily="34" charset="0"/>
              </a:rPr>
              <a:t>etc</a:t>
            </a:r>
            <a:r>
              <a:rPr lang="en-US" sz="2400" dirty="0">
                <a:solidFill>
                  <a:srgbClr val="26282A"/>
                </a:solidFill>
                <a:latin typeface="Calibri" panose="020F0502020204030204" pitchFamily="34" charset="0"/>
                <a:ea typeface="Calibri" panose="020F0502020204030204" pitchFamily="34" charset="0"/>
              </a:rPr>
              <a:t>….)</a:t>
            </a:r>
          </a:p>
          <a:p>
            <a:pPr marR="0" lvl="0">
              <a:spcAft>
                <a:spcPts val="0"/>
              </a:spcAft>
              <a:tabLst>
                <a:tab pos="457200" algn="l"/>
              </a:tabLst>
            </a:pPr>
            <a:endParaRPr lang="en-US" sz="2400" dirty="0">
              <a:solidFill>
                <a:srgbClr val="26282A"/>
              </a:solidFill>
              <a:effectLst/>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latin typeface="Calibri" panose="020F0502020204030204" pitchFamily="34" charset="0"/>
                <a:ea typeface="Calibri" panose="020F0502020204030204" pitchFamily="34" charset="0"/>
              </a:rPr>
              <a:t>Dock Repairs: $450</a:t>
            </a:r>
          </a:p>
          <a:p>
            <a:pPr marR="0" lvl="0">
              <a:spcAft>
                <a:spcPts val="0"/>
              </a:spcAft>
              <a:tabLst>
                <a:tab pos="457200" algn="l"/>
              </a:tabLst>
            </a:pPr>
            <a:endParaRPr lang="en-US" sz="2400" dirty="0">
              <a:solidFill>
                <a:srgbClr val="26282A"/>
              </a:solidFill>
              <a:effectLst/>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latin typeface="Calibri" panose="020F0502020204030204" pitchFamily="34" charset="0"/>
                <a:ea typeface="Calibri" panose="020F0502020204030204" pitchFamily="34" charset="0"/>
              </a:rPr>
              <a:t>Other: $250 (Mailbox, mulch, </a:t>
            </a:r>
            <a:r>
              <a:rPr lang="en-US" sz="2400" dirty="0" err="1">
                <a:solidFill>
                  <a:srgbClr val="26282A"/>
                </a:solidFill>
                <a:latin typeface="Calibri" panose="020F0502020204030204" pitchFamily="34" charset="0"/>
                <a:ea typeface="Calibri" panose="020F0502020204030204" pitchFamily="34" charset="0"/>
              </a:rPr>
              <a:t>etc</a:t>
            </a:r>
            <a:r>
              <a:rPr lang="en-US" sz="2400" dirty="0">
                <a:solidFill>
                  <a:srgbClr val="26282A"/>
                </a:solidFill>
                <a:latin typeface="Calibri" panose="020F0502020204030204" pitchFamily="34" charset="0"/>
                <a:ea typeface="Calibri" panose="020F0502020204030204" pitchFamily="34" charset="0"/>
              </a:rPr>
              <a:t>…)</a:t>
            </a:r>
          </a:p>
          <a:p>
            <a:pPr marR="0" lvl="0">
              <a:spcAft>
                <a:spcPts val="0"/>
              </a:spcAft>
              <a:tabLst>
                <a:tab pos="457200" algn="l"/>
              </a:tabLst>
            </a:pPr>
            <a:endParaRPr lang="en-US" sz="2400" dirty="0">
              <a:solidFill>
                <a:srgbClr val="26282A"/>
              </a:solidFill>
              <a:latin typeface="Calibri" panose="020F0502020204030204" pitchFamily="34" charset="0"/>
              <a:ea typeface="Calibri" panose="020F0502020204030204" pitchFamily="34" charset="0"/>
            </a:endParaRPr>
          </a:p>
          <a:p>
            <a:pPr marR="0" lvl="0">
              <a:spcAft>
                <a:spcPts val="0"/>
              </a:spcAft>
              <a:tabLst>
                <a:tab pos="457200" algn="l"/>
              </a:tabLst>
            </a:pPr>
            <a:r>
              <a:rPr lang="en-US" sz="2400" dirty="0">
                <a:solidFill>
                  <a:srgbClr val="26282A"/>
                </a:solidFill>
                <a:effectLst/>
                <a:latin typeface="Calibri" panose="020F0502020204030204" pitchFamily="34" charset="0"/>
                <a:ea typeface="Calibri" panose="020F0502020204030204" pitchFamily="34" charset="0"/>
              </a:rPr>
              <a:t>Carry over reserves : $</a:t>
            </a:r>
            <a:r>
              <a:rPr lang="en-US" sz="2400" dirty="0">
                <a:solidFill>
                  <a:srgbClr val="26282A"/>
                </a:solidFill>
                <a:latin typeface="Calibri" panose="020F0502020204030204" pitchFamily="34" charset="0"/>
                <a:ea typeface="Calibri" panose="020F0502020204030204" pitchFamily="34" charset="0"/>
              </a:rPr>
              <a:t>200</a:t>
            </a:r>
            <a:endParaRPr lang="en-US" sz="2400" dirty="0">
              <a:solidFill>
                <a:srgbClr val="26282A"/>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890531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E362-1468-4422-A638-EFBE71A611CE}"/>
              </a:ext>
            </a:extLst>
          </p:cNvPr>
          <p:cNvSpPr>
            <a:spLocks noGrp="1"/>
          </p:cNvSpPr>
          <p:nvPr>
            <p:ph type="title"/>
          </p:nvPr>
        </p:nvSpPr>
        <p:spPr>
          <a:xfrm>
            <a:off x="0" y="365125"/>
            <a:ext cx="11353800" cy="1325563"/>
          </a:xfrm>
        </p:spPr>
        <p:txBody>
          <a:bodyPr/>
          <a:lstStyle/>
          <a:p>
            <a:r>
              <a:rPr lang="en-US" dirty="0"/>
              <a:t>Budget 2021</a:t>
            </a:r>
          </a:p>
        </p:txBody>
      </p:sp>
      <p:sp>
        <p:nvSpPr>
          <p:cNvPr id="3" name="Content Placeholder 2">
            <a:extLst>
              <a:ext uri="{FF2B5EF4-FFF2-40B4-BE49-F238E27FC236}">
                <a16:creationId xmlns:a16="http://schemas.microsoft.com/office/drawing/2014/main" id="{4B8E161C-04EE-405C-86CD-504CB556D646}"/>
              </a:ext>
            </a:extLst>
          </p:cNvPr>
          <p:cNvSpPr>
            <a:spLocks noGrp="1"/>
          </p:cNvSpPr>
          <p:nvPr>
            <p:ph idx="1"/>
          </p:nvPr>
        </p:nvSpPr>
        <p:spPr>
          <a:xfrm>
            <a:off x="0" y="1825625"/>
            <a:ext cx="11353800" cy="4351338"/>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0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Dues, Dock Keys, Initiations Fees: </a:t>
            </a:r>
            <a:r>
              <a:rPr kumimoji="0" lang="en-US" sz="3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mn-cs"/>
              </a:rPr>
              <a:t>$3,400</a:t>
            </a:r>
          </a:p>
          <a:p>
            <a:pPr lvl="1">
              <a:lnSpc>
                <a:spcPct val="100000"/>
              </a:lnSpc>
              <a:spcBef>
                <a:spcPts val="0"/>
              </a:spcBef>
              <a:buFont typeface="Wingdings" panose="05000000000000000000" pitchFamily="2" charset="2"/>
              <a:buChar char="§"/>
              <a:tabLst>
                <a:tab pos="457200" algn="l"/>
              </a:tabLst>
              <a:defRPr/>
            </a:pPr>
            <a:r>
              <a:rPr lang="en-US" sz="2200" dirty="0">
                <a:solidFill>
                  <a:srgbClr val="26282A"/>
                </a:solidFill>
                <a:latin typeface="Calibri" panose="020F0502020204030204" pitchFamily="34" charset="0"/>
                <a:ea typeface="Calibri" panose="020F0502020204030204" pitchFamily="34" charset="0"/>
              </a:rPr>
              <a:t>Multiple collection methods/points to maximize receipts</a:t>
            </a:r>
            <a:endPar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24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0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Monument Utilities, Mulch, Flag, Mailbox: </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$650</a:t>
            </a:r>
          </a:p>
          <a:p>
            <a:pPr lvl="1">
              <a:lnSpc>
                <a:spcPct val="100000"/>
              </a:lnSpc>
              <a:spcBef>
                <a:spcPts val="0"/>
              </a:spcBef>
              <a:buFont typeface="Wingdings" panose="05000000000000000000" pitchFamily="2" charset="2"/>
              <a:buChar char="§"/>
              <a:tabLst>
                <a:tab pos="457200" algn="l"/>
              </a:tabLst>
              <a:defRPr/>
            </a:pPr>
            <a:r>
              <a:rPr lang="en-US" sz="2200" dirty="0">
                <a:solidFill>
                  <a:srgbClr val="26282A"/>
                </a:solidFill>
                <a:latin typeface="Calibri" panose="020F0502020204030204" pitchFamily="34" charset="0"/>
                <a:ea typeface="Calibri" panose="020F0502020204030204" pitchFamily="34" charset="0"/>
              </a:rPr>
              <a:t>Electric, mulch, paint/stain, </a:t>
            </a:r>
            <a:r>
              <a:rPr lang="en-US" sz="2200" dirty="0" err="1">
                <a:solidFill>
                  <a:srgbClr val="26282A"/>
                </a:solidFill>
                <a:latin typeface="Calibri" panose="020F0502020204030204" pitchFamily="34" charset="0"/>
                <a:ea typeface="Calibri" panose="020F0502020204030204" pitchFamily="34" charset="0"/>
              </a:rPr>
              <a:t>etc</a:t>
            </a:r>
            <a:r>
              <a:rPr lang="en-US" sz="2200" dirty="0">
                <a:solidFill>
                  <a:srgbClr val="26282A"/>
                </a:solidFill>
                <a:latin typeface="Calibri" panose="020F0502020204030204" pitchFamily="34" charset="0"/>
                <a:ea typeface="Calibri" panose="020F0502020204030204" pitchFamily="34" charset="0"/>
              </a:rPr>
              <a:t>…..</a:t>
            </a:r>
            <a:endPar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24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0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Dock/Access Lot Keys and Expenses: </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$3,850</a:t>
            </a:r>
          </a:p>
          <a:p>
            <a:pPr lvl="1">
              <a:lnSpc>
                <a:spcPct val="100000"/>
              </a:lnSpc>
              <a:spcBef>
                <a:spcPts val="0"/>
              </a:spcBef>
              <a:buFont typeface="Wingdings" panose="05000000000000000000" pitchFamily="2" charset="2"/>
              <a:buChar char="§"/>
              <a:tabLst>
                <a:tab pos="457200" algn="l"/>
              </a:tabLst>
              <a:defRPr/>
            </a:pPr>
            <a:r>
              <a:rPr lang="en-US" sz="2200" dirty="0">
                <a:solidFill>
                  <a:srgbClr val="26282A"/>
                </a:solidFill>
                <a:latin typeface="Calibri" panose="020F0502020204030204" pitchFamily="34" charset="0"/>
                <a:ea typeface="Calibri" panose="020F0502020204030204" pitchFamily="34" charset="0"/>
              </a:rPr>
              <a:t>Paint, gravel, keys, hardware</a:t>
            </a:r>
            <a:endPar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24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0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Administrative Expenses: </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$2,150</a:t>
            </a:r>
          </a:p>
          <a:p>
            <a:pPr lvl="1">
              <a:lnSpc>
                <a:spcPct val="100000"/>
              </a:lnSpc>
              <a:spcBef>
                <a:spcPts val="0"/>
              </a:spcBef>
              <a:tabLst>
                <a:tab pos="457200" algn="l"/>
              </a:tabLst>
              <a:defRPr/>
            </a:pPr>
            <a:r>
              <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Legal fees, Website Fees, PayPal fees, stamps, meeting expenses, </a:t>
            </a:r>
            <a:r>
              <a:rPr kumimoji="0" lang="en-US" sz="2200" b="0" i="0" u="none" strike="noStrike" kern="1200" cap="none" spc="0" normalizeH="0" baseline="0" noProof="0" dirty="0" err="1">
                <a:ln>
                  <a:noFill/>
                </a:ln>
                <a:solidFill>
                  <a:srgbClr val="26282A"/>
                </a:solidFill>
                <a:effectLst/>
                <a:uLnTx/>
                <a:uFillTx/>
                <a:latin typeface="Calibri" panose="020F0502020204030204" pitchFamily="34" charset="0"/>
                <a:ea typeface="Calibri" panose="020F0502020204030204" pitchFamily="34" charset="0"/>
                <a:cs typeface="+mn-cs"/>
              </a:rPr>
              <a:t>etc</a:t>
            </a:r>
            <a:r>
              <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24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0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rPr>
              <a:t>Community Enrichment: </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$200</a:t>
            </a:r>
          </a:p>
          <a:p>
            <a:pPr lvl="1">
              <a:lnSpc>
                <a:spcPct val="100000"/>
              </a:lnSpc>
              <a:spcBef>
                <a:spcPts val="0"/>
              </a:spcBef>
              <a:buFont typeface="Wingdings" panose="05000000000000000000" pitchFamily="2" charset="2"/>
              <a:buChar char="§"/>
              <a:tabLst>
                <a:tab pos="457200" algn="l"/>
              </a:tabLst>
              <a:defRPr/>
            </a:pPr>
            <a:r>
              <a:rPr lang="en-US" sz="2200" dirty="0">
                <a:solidFill>
                  <a:srgbClr val="26282A"/>
                </a:solidFill>
                <a:latin typeface="Calibri" panose="020F0502020204030204" pitchFamily="34" charset="0"/>
                <a:ea typeface="Calibri" panose="020F0502020204030204" pitchFamily="34" charset="0"/>
              </a:rPr>
              <a:t>Garage sale advertising, community wide block party, </a:t>
            </a:r>
            <a:r>
              <a:rPr lang="en-US" sz="2200" dirty="0" err="1">
                <a:solidFill>
                  <a:srgbClr val="26282A"/>
                </a:solidFill>
                <a:latin typeface="Calibri" panose="020F0502020204030204" pitchFamily="34" charset="0"/>
                <a:ea typeface="Calibri" panose="020F0502020204030204" pitchFamily="34" charset="0"/>
              </a:rPr>
              <a:t>etc</a:t>
            </a:r>
            <a:r>
              <a:rPr lang="en-US" sz="2200" dirty="0">
                <a:solidFill>
                  <a:srgbClr val="26282A"/>
                </a:solidFill>
                <a:latin typeface="Calibri" panose="020F0502020204030204" pitchFamily="34" charset="0"/>
                <a:ea typeface="Calibri" panose="020F0502020204030204" pitchFamily="34" charset="0"/>
              </a:rPr>
              <a:t>…..</a:t>
            </a:r>
            <a:endParaRPr kumimoji="0" lang="en-US" sz="2200" b="0" i="0" u="none" strike="noStrike" kern="1200" cap="none" spc="0" normalizeH="0" baseline="0" noProof="0" dirty="0">
              <a:ln>
                <a:noFill/>
              </a:ln>
              <a:solidFill>
                <a:srgbClr val="26282A"/>
              </a:solidFill>
              <a:effectLst/>
              <a:uLnTx/>
              <a:uFillTx/>
              <a:latin typeface="Calibri" panose="020F0502020204030204" pitchFamily="34" charset="0"/>
              <a:ea typeface="Calibri" panose="020F0502020204030204" pitchFamily="34" charset="0"/>
              <a:cs typeface="+mn-cs"/>
            </a:endParaRPr>
          </a:p>
          <a:p>
            <a:endParaRPr lang="en-US" dirty="0"/>
          </a:p>
        </p:txBody>
      </p:sp>
      <p:sp>
        <p:nvSpPr>
          <p:cNvPr id="4" name="Footer Placeholder 3">
            <a:extLst>
              <a:ext uri="{FF2B5EF4-FFF2-40B4-BE49-F238E27FC236}">
                <a16:creationId xmlns:a16="http://schemas.microsoft.com/office/drawing/2014/main" id="{77364452-F8E8-4AB4-9455-588670270027}"/>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E096F2A9-838C-49DC-9523-37C42444BE44}"/>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7" name="TextBox 6">
            <a:extLst>
              <a:ext uri="{FF2B5EF4-FFF2-40B4-BE49-F238E27FC236}">
                <a16:creationId xmlns:a16="http://schemas.microsoft.com/office/drawing/2014/main" id="{3A9FF331-BA77-46B8-8F3A-1D2D6E1AFA09}"/>
              </a:ext>
            </a:extLst>
          </p:cNvPr>
          <p:cNvSpPr txBox="1"/>
          <p:nvPr/>
        </p:nvSpPr>
        <p:spPr>
          <a:xfrm>
            <a:off x="7143750" y="136525"/>
            <a:ext cx="4914900" cy="1477328"/>
          </a:xfrm>
          <a:prstGeom prst="rect">
            <a:avLst/>
          </a:prstGeom>
          <a:noFill/>
        </p:spPr>
        <p:txBody>
          <a:bodyPr wrap="square" rtlCol="0">
            <a:spAutoFit/>
          </a:bodyPr>
          <a:lstStyle/>
          <a:p>
            <a:r>
              <a:rPr lang="en-US" dirty="0"/>
              <a:t>Opening Balance 2021: </a:t>
            </a:r>
            <a:r>
              <a:rPr lang="en-US" dirty="0">
                <a:solidFill>
                  <a:srgbClr val="0070C0"/>
                </a:solidFill>
              </a:rPr>
              <a:t>$12,700</a:t>
            </a:r>
          </a:p>
          <a:p>
            <a:r>
              <a:rPr lang="en-US" dirty="0"/>
              <a:t>Receipts 2021: </a:t>
            </a:r>
            <a:r>
              <a:rPr lang="en-US" b="1" dirty="0">
                <a:solidFill>
                  <a:srgbClr val="00B050"/>
                </a:solidFill>
              </a:rPr>
              <a:t>$3,400</a:t>
            </a:r>
          </a:p>
          <a:p>
            <a:r>
              <a:rPr lang="en-US" dirty="0"/>
              <a:t>Expenses 2021: </a:t>
            </a:r>
            <a:r>
              <a:rPr lang="en-US" dirty="0">
                <a:solidFill>
                  <a:srgbClr val="FF0000"/>
                </a:solidFill>
              </a:rPr>
              <a:t>$6,850</a:t>
            </a:r>
          </a:p>
          <a:p>
            <a:r>
              <a:rPr lang="en-US" dirty="0"/>
              <a:t>YE Balance : </a:t>
            </a:r>
            <a:r>
              <a:rPr lang="en-US" dirty="0">
                <a:solidFill>
                  <a:srgbClr val="0070C0"/>
                </a:solidFill>
              </a:rPr>
              <a:t>$9,250</a:t>
            </a:r>
          </a:p>
          <a:p>
            <a:endParaRPr lang="en-US" dirty="0"/>
          </a:p>
        </p:txBody>
      </p:sp>
    </p:spTree>
    <p:extLst>
      <p:ext uri="{BB962C8B-B14F-4D97-AF65-F5344CB8AC3E}">
        <p14:creationId xmlns:p14="http://schemas.microsoft.com/office/powerpoint/2010/main" val="13308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C181-8ACC-4B3A-BE06-29654D027422}"/>
              </a:ext>
            </a:extLst>
          </p:cNvPr>
          <p:cNvSpPr>
            <a:spLocks noGrp="1"/>
          </p:cNvSpPr>
          <p:nvPr>
            <p:ph type="title"/>
          </p:nvPr>
        </p:nvSpPr>
        <p:spPr>
          <a:xfrm>
            <a:off x="0" y="365125"/>
            <a:ext cx="11353800" cy="1325563"/>
          </a:xfrm>
        </p:spPr>
        <p:txBody>
          <a:bodyPr/>
          <a:lstStyle/>
          <a:p>
            <a:r>
              <a:rPr lang="en-US" dirty="0"/>
              <a:t>Expected “Big Ticket” expenses 2021</a:t>
            </a:r>
          </a:p>
        </p:txBody>
      </p:sp>
      <p:sp>
        <p:nvSpPr>
          <p:cNvPr id="3" name="Content Placeholder 2">
            <a:extLst>
              <a:ext uri="{FF2B5EF4-FFF2-40B4-BE49-F238E27FC236}">
                <a16:creationId xmlns:a16="http://schemas.microsoft.com/office/drawing/2014/main" id="{410D0BEA-7ECE-4011-A9FA-F1EACF5D1D95}"/>
              </a:ext>
            </a:extLst>
          </p:cNvPr>
          <p:cNvSpPr>
            <a:spLocks noGrp="1"/>
          </p:cNvSpPr>
          <p:nvPr>
            <p:ph idx="1"/>
          </p:nvPr>
        </p:nvSpPr>
        <p:spPr>
          <a:xfrm>
            <a:off x="0" y="1825624"/>
            <a:ext cx="7183120" cy="5144135"/>
          </a:xfrm>
        </p:spPr>
        <p:txBody>
          <a:bodyPr>
            <a:normAutofit/>
          </a:bodyPr>
          <a:lstStyle/>
          <a:p>
            <a:pPr marL="0" indent="0">
              <a:buNone/>
            </a:pPr>
            <a:r>
              <a:rPr lang="en-US" dirty="0"/>
              <a:t>Access Lot Gravel: $2500</a:t>
            </a:r>
          </a:p>
          <a:p>
            <a:pPr lvl="1">
              <a:buFont typeface="Wingdings" panose="05000000000000000000" pitchFamily="2" charset="2"/>
              <a:buChar char="§"/>
            </a:pPr>
            <a:r>
              <a:rPr lang="en-US" dirty="0"/>
              <a:t>Crushed stone from access gate to launch ramp</a:t>
            </a:r>
          </a:p>
          <a:p>
            <a:pPr lvl="1">
              <a:buFont typeface="Wingdings" panose="05000000000000000000" pitchFamily="2" charset="2"/>
              <a:buChar char="§"/>
            </a:pPr>
            <a:r>
              <a:rPr lang="en-US" dirty="0"/>
              <a:t>Resolve ruts/mud, </a:t>
            </a:r>
            <a:r>
              <a:rPr lang="en-US" dirty="0" err="1"/>
              <a:t>etc</a:t>
            </a:r>
            <a:r>
              <a:rPr lang="en-US" dirty="0"/>
              <a:t>…</a:t>
            </a:r>
          </a:p>
          <a:p>
            <a:pPr lvl="1">
              <a:buFont typeface="Wingdings" panose="05000000000000000000" pitchFamily="2" charset="2"/>
              <a:buChar char="§"/>
            </a:pPr>
            <a:r>
              <a:rPr lang="en-US" dirty="0"/>
              <a:t>Greg Beck update</a:t>
            </a:r>
          </a:p>
          <a:p>
            <a:pPr lvl="1">
              <a:buFont typeface="Wingdings" panose="05000000000000000000" pitchFamily="2" charset="2"/>
              <a:buChar char="§"/>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Dock repairs and hardware: $1250</a:t>
            </a:r>
          </a:p>
          <a:p>
            <a:pPr lvl="1">
              <a:buFont typeface="Wingdings" panose="05000000000000000000" pitchFamily="2" charset="2"/>
              <a:buChar char="§"/>
            </a:pPr>
            <a:r>
              <a:rPr lang="en-US" dirty="0"/>
              <a:t>Paint, deck board replacement</a:t>
            </a:r>
          </a:p>
          <a:p>
            <a:pPr lvl="1">
              <a:buFont typeface="Wingdings" panose="05000000000000000000" pitchFamily="2" charset="2"/>
              <a:buChar char="§"/>
            </a:pPr>
            <a:r>
              <a:rPr lang="en-US" dirty="0"/>
              <a:t>Hardware, bumpers, </a:t>
            </a:r>
            <a:r>
              <a:rPr lang="en-US" dirty="0" err="1"/>
              <a:t>etc</a:t>
            </a:r>
            <a:r>
              <a:rPr lang="en-US" dirty="0"/>
              <a:t>…</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C36F90B-FFF0-4CFF-A3AF-1201074DC693}"/>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0FD63F18-A668-48CC-8DC2-DACA5C614FA1}"/>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pic>
        <p:nvPicPr>
          <p:cNvPr id="7" name="Picture 6" descr="A picture containing outdoor, plant&#10;&#10;Description automatically generated">
            <a:extLst>
              <a:ext uri="{FF2B5EF4-FFF2-40B4-BE49-F238E27FC236}">
                <a16:creationId xmlns:a16="http://schemas.microsoft.com/office/drawing/2014/main" id="{192CA57C-77D7-46DA-9297-49ABBE8E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64170" y="678180"/>
            <a:ext cx="4612640" cy="3459480"/>
          </a:xfrm>
          <a:prstGeom prst="rect">
            <a:avLst/>
          </a:prstGeom>
        </p:spPr>
      </p:pic>
      <p:pic>
        <p:nvPicPr>
          <p:cNvPr id="9" name="Picture 8" descr="A picture containing wooden, wood&#10;&#10;Description automatically generated">
            <a:extLst>
              <a:ext uri="{FF2B5EF4-FFF2-40B4-BE49-F238E27FC236}">
                <a16:creationId xmlns:a16="http://schemas.microsoft.com/office/drawing/2014/main" id="{BC95558A-0153-468B-BCE2-9E5F92B7C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666191" y="3311948"/>
            <a:ext cx="4428067" cy="3321050"/>
          </a:xfrm>
          <a:prstGeom prst="rect">
            <a:avLst/>
          </a:prstGeom>
        </p:spPr>
      </p:pic>
    </p:spTree>
    <p:extLst>
      <p:ext uri="{BB962C8B-B14F-4D97-AF65-F5344CB8AC3E}">
        <p14:creationId xmlns:p14="http://schemas.microsoft.com/office/powerpoint/2010/main" val="393629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C181-8ACC-4B3A-BE06-29654D027422}"/>
              </a:ext>
            </a:extLst>
          </p:cNvPr>
          <p:cNvSpPr>
            <a:spLocks noGrp="1"/>
          </p:cNvSpPr>
          <p:nvPr>
            <p:ph type="title"/>
          </p:nvPr>
        </p:nvSpPr>
        <p:spPr>
          <a:xfrm>
            <a:off x="0" y="365125"/>
            <a:ext cx="11353800" cy="1325563"/>
          </a:xfrm>
        </p:spPr>
        <p:txBody>
          <a:bodyPr/>
          <a:lstStyle/>
          <a:p>
            <a:r>
              <a:rPr lang="en-US" dirty="0"/>
              <a:t>Expected “Big Ticket” expenses 2021</a:t>
            </a:r>
          </a:p>
        </p:txBody>
      </p:sp>
      <p:sp>
        <p:nvSpPr>
          <p:cNvPr id="3" name="Content Placeholder 2">
            <a:extLst>
              <a:ext uri="{FF2B5EF4-FFF2-40B4-BE49-F238E27FC236}">
                <a16:creationId xmlns:a16="http://schemas.microsoft.com/office/drawing/2014/main" id="{410D0BEA-7ECE-4011-A9FA-F1EACF5D1D95}"/>
              </a:ext>
            </a:extLst>
          </p:cNvPr>
          <p:cNvSpPr>
            <a:spLocks noGrp="1"/>
          </p:cNvSpPr>
          <p:nvPr>
            <p:ph idx="1"/>
          </p:nvPr>
        </p:nvSpPr>
        <p:spPr>
          <a:xfrm>
            <a:off x="0" y="1825625"/>
            <a:ext cx="5598160" cy="4351338"/>
          </a:xfrm>
        </p:spPr>
        <p:txBody>
          <a:bodyPr>
            <a:normAutofit/>
          </a:bodyPr>
          <a:lstStyle/>
          <a:p>
            <a:pPr marL="0" indent="0">
              <a:buNone/>
            </a:pPr>
            <a:r>
              <a:rPr lang="en-US" dirty="0"/>
              <a:t>Legal Consultation: $1500</a:t>
            </a:r>
          </a:p>
          <a:p>
            <a:pPr lvl="1">
              <a:buFont typeface="Wingdings" panose="05000000000000000000" pitchFamily="2" charset="2"/>
              <a:buChar char="§"/>
            </a:pPr>
            <a:r>
              <a:rPr lang="en-US" dirty="0"/>
              <a:t>Inquiry and initiation of limiting non-owner-occupied short-term rentals</a:t>
            </a:r>
          </a:p>
          <a:p>
            <a:pPr lvl="1">
              <a:buFont typeface="Wingdings" panose="05000000000000000000" pitchFamily="2" charset="2"/>
              <a:buChar char="§"/>
            </a:pPr>
            <a:endParaRPr lang="en-US" dirty="0"/>
          </a:p>
          <a:p>
            <a:pPr lvl="1">
              <a:buFont typeface="Wingdings" panose="05000000000000000000" pitchFamily="2" charset="2"/>
              <a:buChar char="§"/>
            </a:pPr>
            <a:r>
              <a:rPr lang="en-US" dirty="0"/>
              <a:t>Possible consideration to unify CCR’s section 1-9 (Section 10 is Mandarin, not in our HOA)?</a:t>
            </a:r>
          </a:p>
          <a:p>
            <a:pPr marL="457200" lvl="1" indent="0">
              <a:buNone/>
            </a:pPr>
            <a:endParaRPr lang="en-US" dirty="0"/>
          </a:p>
          <a:p>
            <a:pPr lvl="1">
              <a:buFont typeface="Wingdings" panose="05000000000000000000" pitchFamily="2" charset="2"/>
              <a:buChar char="§"/>
            </a:pP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C36F90B-FFF0-4CFF-A3AF-1201074DC693}"/>
              </a:ext>
            </a:extLst>
          </p:cNvPr>
          <p:cNvSpPr>
            <a:spLocks noGrp="1"/>
          </p:cNvSpPr>
          <p:nvPr>
            <p:ph type="ftr" sz="quarter" idx="11"/>
          </p:nvPr>
        </p:nvSpPr>
        <p:spPr/>
        <p:txBody>
          <a:bodyPr/>
          <a:lstStyle/>
          <a:p>
            <a:r>
              <a:rPr lang="en-US"/>
              <a:t>Woodland Hills Property Owners Association</a:t>
            </a:r>
          </a:p>
        </p:txBody>
      </p:sp>
      <p:pic>
        <p:nvPicPr>
          <p:cNvPr id="5" name="Content Placeholder 4" descr="A close up of a sign&#10;&#10;Description automatically generated">
            <a:extLst>
              <a:ext uri="{FF2B5EF4-FFF2-40B4-BE49-F238E27FC236}">
                <a16:creationId xmlns:a16="http://schemas.microsoft.com/office/drawing/2014/main" id="{0FD63F18-A668-48CC-8DC2-DACA5C614FA1}"/>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591674" y="5730390"/>
            <a:ext cx="2600325" cy="1127610"/>
          </a:xfrm>
          <a:prstGeom prst="rect">
            <a:avLst/>
          </a:prstGeom>
        </p:spPr>
      </p:pic>
      <p:sp>
        <p:nvSpPr>
          <p:cNvPr id="6" name="Content Placeholder 2">
            <a:extLst>
              <a:ext uri="{FF2B5EF4-FFF2-40B4-BE49-F238E27FC236}">
                <a16:creationId xmlns:a16="http://schemas.microsoft.com/office/drawing/2014/main" id="{9F28DD23-B62B-4E89-B1E4-08C67EF713E6}"/>
              </a:ext>
            </a:extLst>
          </p:cNvPr>
          <p:cNvSpPr txBox="1">
            <a:spLocks/>
          </p:cNvSpPr>
          <p:nvPr/>
        </p:nvSpPr>
        <p:spPr>
          <a:xfrm>
            <a:off x="5676900" y="1825625"/>
            <a:ext cx="62534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Summary of findings</a:t>
            </a:r>
          </a:p>
          <a:p>
            <a:pPr lvl="1">
              <a:buFont typeface="Wingdings" panose="05000000000000000000" pitchFamily="2" charset="2"/>
              <a:buChar char="§"/>
            </a:pPr>
            <a:r>
              <a:rPr lang="en-US" dirty="0"/>
              <a:t>No specific restrictions governing short-term rentals, aka “party houses”</a:t>
            </a:r>
          </a:p>
          <a:p>
            <a:pPr lvl="1">
              <a:buFont typeface="Wingdings" panose="05000000000000000000" pitchFamily="2" charset="2"/>
              <a:buChar char="§"/>
            </a:pPr>
            <a:endParaRPr lang="en-US" dirty="0"/>
          </a:p>
          <a:p>
            <a:pPr lvl="1">
              <a:buFont typeface="Wingdings" panose="05000000000000000000" pitchFamily="2" charset="2"/>
              <a:buChar char="§"/>
            </a:pPr>
            <a:r>
              <a:rPr lang="en-US" dirty="0"/>
              <a:t>WHPOA Covenants drafted for EACH section, some common, some uniquely different</a:t>
            </a:r>
          </a:p>
          <a:p>
            <a:pPr lvl="1">
              <a:buFont typeface="Wingdings" panose="05000000000000000000" pitchFamily="2" charset="2"/>
              <a:buChar char="§"/>
            </a:pPr>
            <a:endParaRPr lang="en-US" dirty="0"/>
          </a:p>
          <a:p>
            <a:pPr lvl="1">
              <a:buFont typeface="Wingdings" panose="05000000000000000000" pitchFamily="2" charset="2"/>
              <a:buChar char="§"/>
            </a:pPr>
            <a:r>
              <a:rPr lang="en-US" dirty="0"/>
              <a:t>Jeannine </a:t>
            </a:r>
            <a:r>
              <a:rPr lang="en-US" dirty="0" err="1"/>
              <a:t>Tieri</a:t>
            </a:r>
            <a:r>
              <a:rPr lang="en-US" dirty="0"/>
              <a:t> to update/ discussion</a:t>
            </a:r>
          </a:p>
          <a:p>
            <a:pPr marL="457200" lvl="1"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69965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33353</TotalTime>
  <Words>1216</Words>
  <Application>Microsoft Office PowerPoint</Application>
  <PresentationFormat>Widescreen</PresentationFormat>
  <Paragraphs>186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Webex General Instructions</vt:lpstr>
      <vt:lpstr>2021 Annual Meeting</vt:lpstr>
      <vt:lpstr>Agenda</vt:lpstr>
      <vt:lpstr>What’s New !</vt:lpstr>
      <vt:lpstr>What’s New !</vt:lpstr>
      <vt:lpstr>2020 Expenditures and Receipts</vt:lpstr>
      <vt:lpstr>Budget 2021</vt:lpstr>
      <vt:lpstr>Expected “Big Ticket” expenses 2021</vt:lpstr>
      <vt:lpstr>Expected “Big Ticket” expenses 2021</vt:lpstr>
      <vt:lpstr>Is this HOA Voluntary?</vt:lpstr>
      <vt:lpstr>Are the annual dues voluntary?</vt:lpstr>
      <vt:lpstr>What is the value of Lake Access?</vt:lpstr>
      <vt:lpstr>2021 Events</vt:lpstr>
      <vt:lpstr>2021 Call for volunteers</vt:lpstr>
      <vt:lpstr>2021 Call for volunteers</vt:lpstr>
      <vt:lpstr>Exec Board Member Responsibilities</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4Q2020 Board Meeting</dc:title>
  <dc:creator>Matt</dc:creator>
  <cp:lastModifiedBy>Matt  Telecky</cp:lastModifiedBy>
  <cp:revision>38</cp:revision>
  <dcterms:created xsi:type="dcterms:W3CDTF">2020-11-26T13:36:42Z</dcterms:created>
  <dcterms:modified xsi:type="dcterms:W3CDTF">2021-02-09T23:16:13Z</dcterms:modified>
</cp:coreProperties>
</file>